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396" r:id="rId3"/>
    <p:sldId id="389" r:id="rId4"/>
    <p:sldId id="257" r:id="rId5"/>
    <p:sldId id="407" r:id="rId6"/>
    <p:sldId id="390" r:id="rId7"/>
    <p:sldId id="392" r:id="rId8"/>
    <p:sldId id="393" r:id="rId9"/>
    <p:sldId id="397" r:id="rId10"/>
    <p:sldId id="400" r:id="rId11"/>
    <p:sldId id="398" r:id="rId12"/>
    <p:sldId id="406" r:id="rId13"/>
    <p:sldId id="395" r:id="rId14"/>
    <p:sldId id="403" r:id="rId15"/>
    <p:sldId id="404" r:id="rId16"/>
    <p:sldId id="394" r:id="rId17"/>
    <p:sldId id="258" r:id="rId18"/>
    <p:sldId id="259" r:id="rId19"/>
    <p:sldId id="260" r:id="rId20"/>
    <p:sldId id="268" r:id="rId21"/>
    <p:sldId id="269" r:id="rId22"/>
    <p:sldId id="270" r:id="rId23"/>
    <p:sldId id="271" r:id="rId24"/>
    <p:sldId id="261" r:id="rId25"/>
    <p:sldId id="264" r:id="rId26"/>
    <p:sldId id="365" r:id="rId27"/>
    <p:sldId id="368" r:id="rId28"/>
    <p:sldId id="369" r:id="rId29"/>
    <p:sldId id="405" r:id="rId30"/>
    <p:sldId id="366" r:id="rId31"/>
    <p:sldId id="373" r:id="rId32"/>
    <p:sldId id="370" r:id="rId33"/>
    <p:sldId id="371" r:id="rId34"/>
    <p:sldId id="372" r:id="rId35"/>
    <p:sldId id="265" r:id="rId36"/>
    <p:sldId id="376" r:id="rId37"/>
    <p:sldId id="377" r:id="rId38"/>
    <p:sldId id="379" r:id="rId39"/>
    <p:sldId id="378" r:id="rId40"/>
    <p:sldId id="380" r:id="rId41"/>
    <p:sldId id="381" r:id="rId42"/>
    <p:sldId id="382" r:id="rId43"/>
    <p:sldId id="384" r:id="rId44"/>
    <p:sldId id="383" r:id="rId45"/>
    <p:sldId id="387" r:id="rId46"/>
    <p:sldId id="388" r:id="rId47"/>
    <p:sldId id="266" r:id="rId48"/>
    <p:sldId id="267" r:id="rId49"/>
    <p:sldId id="385" r:id="rId50"/>
    <p:sldId id="402" r:id="rId51"/>
  </p:sldIdLst>
  <p:sldSz cx="12192000" cy="6858000"/>
  <p:notesSz cx="6858000" cy="9144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6">
          <p15:clr>
            <a:srgbClr val="A4A3A4"/>
          </p15:clr>
        </p15:guide>
        <p15:guide id="2" pos="23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BFC7"/>
    <a:srgbClr val="B0DCFE"/>
    <a:srgbClr val="A9B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82"/>
    <p:restoredTop sz="94720"/>
  </p:normalViewPr>
  <p:slideViewPr>
    <p:cSldViewPr showGuides="1">
      <p:cViewPr varScale="1">
        <p:scale>
          <a:sx n="102" d="100"/>
          <a:sy n="102" d="100"/>
        </p:scale>
        <p:origin x="824" y="176"/>
      </p:cViewPr>
      <p:guideLst>
        <p:guide orient="horz" pos="1026"/>
        <p:guide pos="2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896588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55472436" name="Datumsplatzhalt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E313C419-10E8-4216-A6CC-B7C8A23909AD}" type="datetimeFigureOut">
              <a:rPr lang="de-DE"/>
              <a:t>09.12.25</a:t>
            </a:fld>
            <a:endParaRPr lang="de-DE"/>
          </a:p>
        </p:txBody>
      </p:sp>
      <p:sp>
        <p:nvSpPr>
          <p:cNvPr id="1624188530" name="Folienbildplatzhalt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de-DE"/>
          </a:p>
        </p:txBody>
      </p:sp>
      <p:sp>
        <p:nvSpPr>
          <p:cNvPr id="293120423" name="Notizen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59444568" name="Fußzeilenplatzhalt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666547651" name="Foliennummernplatzhalt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FF66CAD1-FD47-46B0-9C16-1B81F4E690E0}" type="slidenum">
              <a:rPr lang="de-DE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>
      <a:buFont typeface="Arial"/>
      <a:buChar char="•"/>
      <a:defRPr sz="1200">
        <a:solidFill>
          <a:schemeClr val="tx1"/>
        </a:solidFill>
        <a:latin typeface="+mn-lt"/>
        <a:ea typeface="+mn-ea"/>
        <a:cs typeface="+mn-cs"/>
      </a:defRPr>
    </a:lvl1pPr>
    <a:lvl2pPr marL="628650" indent="-171450" algn="l" defTabSz="914400">
      <a:buFont typeface="Arial"/>
      <a:buChar char="•"/>
      <a:defRPr sz="1200">
        <a:solidFill>
          <a:schemeClr val="tx1"/>
        </a:solidFill>
        <a:latin typeface="+mn-lt"/>
        <a:ea typeface="+mn-ea"/>
        <a:cs typeface="+mn-cs"/>
      </a:defRPr>
    </a:lvl2pPr>
    <a:lvl3pPr marL="1085850" indent="-171450" algn="l" defTabSz="914400">
      <a:buFont typeface="Arial"/>
      <a:buChar char="•"/>
      <a:defRPr sz="1200">
        <a:solidFill>
          <a:schemeClr val="tx1"/>
        </a:solidFill>
        <a:latin typeface="+mn-lt"/>
        <a:ea typeface="+mn-ea"/>
        <a:cs typeface="+mn-cs"/>
      </a:defRPr>
    </a:lvl3pPr>
    <a:lvl4pPr marL="1543050" indent="-171450" algn="l" defTabSz="914400">
      <a:buFont typeface="Arial"/>
      <a:buChar char="•"/>
      <a:defRPr sz="1200">
        <a:solidFill>
          <a:schemeClr val="tx1"/>
        </a:solidFill>
        <a:latin typeface="+mn-lt"/>
        <a:ea typeface="+mn-ea"/>
        <a:cs typeface="+mn-cs"/>
      </a:defRPr>
    </a:lvl4pPr>
    <a:lvl5pPr marL="2000250" indent="-171450" algn="l" defTabSz="914400">
      <a:buFont typeface="Arial"/>
      <a:buChar char="•"/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DBAC788-7005-FAB5-F4E2-7D2BCCE6EB04}" type="slidenum">
              <a:rPr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2318F-6377-7697-C02E-20AC80524DBF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BAB3BB-C6A7-E29F-F309-68A4F69079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1AD563-1236-8483-1D87-C19AC69A15B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05C21F-49EE-7593-913C-CF5D5D728A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1870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C9B0E-4834-CCD6-8A3F-1AD394B7D6D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2C9AFC-9C9E-10C0-6092-837DF559F1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AC22AF-64E4-99B5-6F67-703411E14BF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AE5C8-3BB0-E5FD-056C-19A59DEC42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5891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6932F-6CF4-3484-C519-C4EEB119D9B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C17613-D2CA-F0C6-9322-C71F068E79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723FE9-0AAE-FDBA-22F9-72A9359521E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1E804-84E8-6FE6-86F3-09CB7D493F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4281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F31C2-7C3A-3FBF-9475-9706482EDEF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6847DA-DE61-021E-7A37-7A0009CC70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FB9AAD-818F-58A5-0816-986B432EC72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F5704-DD9D-75F5-A11A-842E13884B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6484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68D25-3953-FEF5-422F-AC02A31AD09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C12F34-66F9-9A21-2ED5-FFD3A419E0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C0BE77-5DA4-2B80-DD73-48E1DA1E6CF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0C17B-FED9-A30D-F84E-9318820D8B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67925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45635-6EF3-E83C-94F1-A142EAB0708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DCE726-609A-4C37-D654-4FFBC0C40F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755B7B-31F7-D183-3015-913252294C2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55350-4BFE-30D8-F2C4-23FBB02BC4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54990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B48F9-6358-FA88-E1D1-62ECD74D032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CD7FF5-0E31-1355-1B36-2BA7DAD4B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98E968-C4A4-BE12-9529-DC51E8E85CF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CB563-7013-3EC8-0351-1E9AA25301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24942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8782017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99399498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2387104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4605F9-D689-6BB7-4483-3EDCFED1E3A3}" type="slidenum">
              <a:rPr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F088A38-DDD5-38A0-C5AE-F21E0B00A5F0}" type="slidenum">
              <a:rPr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38AC44-185F-618F-1C00-1E6A665838AD}" type="slidenum">
              <a:rPr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A86B7-E8FA-43AE-4D61-B46E41C0A78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345CA4-D0E8-8DAE-40C3-33A7DDEC15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DCEBF5-B117-7825-8D8E-1AD0354FCEA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BB1B1-9297-7947-0523-80BA5FF54F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75983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A4F6A-519C-C617-99E7-BB081C1C54C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DF806C-59B0-A0FC-7C1D-79273AEC82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AEF9D7-DAC7-800E-D3C9-5FCC300649A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1B868-5497-A1E8-8148-4B2A526DC3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38AC44-185F-618F-1C00-1E6A665838AD}" type="slidenum">
              <a:rPr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15719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6DBE2-7381-1C03-8407-3597512B60E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CF9770-4AA2-B579-15DE-B20476FAF4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E990BE-94A6-F044-4C6F-74E2D74427A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05C77-19DA-09DD-F923-CABD020985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38AC44-185F-618F-1C00-1E6A665838AD}" type="slidenum">
              <a:rPr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8148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C8D1B-822F-57DA-1EA7-BBEBAE265D2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EF5046-4B70-AA9A-BB57-4BFED88290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5A5E7D-80B6-E230-BDB4-70F214E3F89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C266D3-F2CB-874C-0EA6-2EDAAC309D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38AC44-185F-618F-1C00-1E6A665838AD}" type="slidenum">
              <a:rPr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37222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3CB5E-E32A-CC07-0E16-BE78F5EE35B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54F8B8-5D5C-B78F-8B4C-52A2079EB4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068782-26B6-21CB-23CC-46F7C23BF52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F54E3-00FA-9AF8-0B1A-05BD701C17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38AC44-185F-618F-1C00-1E6A665838AD}" type="slidenum">
              <a:rPr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5234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0658779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806686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6682970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A2E7AF2-5027-E903-5179-A50893F5A38C}" type="slidenum">
              <a:rPr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D24E52-719C-901D-3807-DDF56B4759EC}" type="slidenum">
              <a:rPr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19E9A-A643-ABCF-929E-5832F004FB8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5BD6B5-994F-5CC2-B419-68CAEF2DCB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2479BF-96DE-F520-C8E3-E641E87FB2C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1A208-6979-C43F-F8F7-F9A9E5FE6D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D24E52-719C-901D-3807-DDF56B4759EC}" type="slidenum">
              <a:rPr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57757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5E942-5694-2870-D0F0-333D80BFE3F7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43D1A8-A2E3-7113-32DA-8642E21648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9F0F74-9E32-59CC-915D-C742ACA8A94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0CF7C-ABDB-98BE-4927-31EEA6D292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D24E52-719C-901D-3807-DDF56B4759EC}" type="slidenum">
              <a:rPr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84520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4B6FB-E4BD-81A4-D910-B92E5A80438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158A02-CFC0-1F7F-0C15-7D463527EC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734BBD-9BEE-4017-81B6-FF2AEDE27E4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3036D-9769-BE54-F893-DF394BE5F1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D24E52-719C-901D-3807-DDF56B4759EC}" type="slidenum">
              <a:rPr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37917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56D22-2BC2-CBE6-72CD-C959E8FAA0D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F2D7D8-41FB-27A8-8596-CDFD17A3D4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C7BBCC-921A-6A20-316D-173A9A04D56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FFDF4-9B6C-CA75-4E5F-853867DEBB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D24E52-719C-901D-3807-DDF56B4759EC}" type="slidenum">
              <a:rPr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5304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A47F6-AB92-0437-441B-3A11BD80FBD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69A659-E1C8-9CEC-85F3-2BFC37F7A7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F5ACF4-E6F0-1B52-55D6-57B681E8D93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7CD86-2E40-12EC-D893-835527AF95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52139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06CD4-8024-CBCE-E65A-386AB6FE8D6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2BE2B7-8E13-C6A1-3545-93C14FC47B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E8C9EA-1155-D8E3-FE68-5C339169566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66349-2CBA-A8EB-C3DA-9D64E4D2DE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D24E52-719C-901D-3807-DDF56B4759EC}" type="slidenum">
              <a:rPr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47421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807A2-6DD4-9BF5-0ED2-21BEC6148C89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608EFD-31A1-963C-640A-05395A8C34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DC4FCA-2B16-354C-0AFE-83316FE907C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572CB-257F-BFB6-1E89-CFE7DCBA2D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06650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7D8EF-CC90-3335-3D0D-E1C2C962627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2FBB5A-7C3B-3CBD-7A87-6AF1DA01E5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A36246-53B5-7B63-3F90-0B7DB7CB879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EDBEA-B0A5-F2FF-8867-ACF2A8872D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10830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5B238-2064-BB02-10ED-DC133E6962A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EF4B2C-6189-A013-B30E-BDE7697C36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B65C58-CB93-3C43-5901-FF61837D224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7F79B-D56C-B3B1-EC58-1A37895DF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75489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D4BC9-BC52-4B22-79EA-9995D529620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C4097C-DE14-EDBF-4DB8-9491A32C50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3DAC60-09E2-9574-772F-DA6A3A34162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2F18E-9ADA-188D-C794-558E52EC0B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51292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91129-9384-B4A7-68B1-BBB1391B4D2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D1BC1D-C7A4-065A-B5C3-77062A2719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0197-61FC-64A8-F321-F24E9F59FB4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4DAEB-2370-8F16-7C63-8CFEE423C7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87365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9E24C-B304-6E4E-0491-56ADB8DFC1D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F4C744-219B-4821-D8A9-168C934127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C3B478-54D9-82F4-F981-71F0F9D6710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A69F2-5F17-2A01-AB5E-F0CB1D675D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2565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49161-BEA5-9412-0C69-CF310FEE9A9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C38880-5010-2184-A502-1D644AC825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3FCE10-4ED7-36B1-A4C3-8F9A00C6CCC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89B15-264F-C103-7284-024343934B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18169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182A1-ED30-7889-1263-F9785DF34D3B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33CBFC-4F1A-DE43-C970-D02C3177E7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28398E-94E7-196C-8EA4-38C75654336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033BD-45C5-EB30-AC9E-C5852FD2E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0998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87D0A-EFB4-BBAA-4C24-B9F0506463C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71D123-46A7-E649-8CC1-6888DA42CB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712125-F3A6-B559-D65F-5FBE855AC30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50543-ED80-1BFA-9A17-AC1A4995F9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21675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E56C8-CE95-B8CA-5197-E95A0CD60BA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A43A42-0E92-E56F-CE68-327865CDBF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6E98A3-31A9-E27C-7F4C-DCF8A170B6A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73A860-68C4-61CD-41C2-529CE4C3E7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58050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896DE-10ED-AAEF-07B4-CDB492381FF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2AB619-CFEA-7D8B-8695-7473C92152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B7A02C-BFFE-9BD6-E6D8-50FE8B22B2B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CBE7B-EA0D-D653-8554-925938DE43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18455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6B22E-4326-5766-6FB9-EBF70C7FAE52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6C561-FF22-2BA3-3F3D-1D79203BE3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3B9CA8-B7FD-3F1A-AA80-B688537BA4F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EDD83-BB9B-5523-BFB4-7221AD02AD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23378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021E6-7054-07A6-EEAD-D1DE4CC178A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FB768A-D5F4-DF3B-B08E-EF8F2C4726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99D65D-C62E-4BED-0F35-ED2F094873D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CB1D9-9934-975F-7854-9671B41492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21435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EB792-F1B0-CDD3-D13C-65CB54B870E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F6D396-0144-4809-3691-C7B217EAF7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5033CA-85ED-ED07-9239-DA3BF6647A8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F465F-0DE5-7F98-0661-9B3380662A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95499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09204-F08E-F815-6DB2-92682CBA8F0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1FD98E-F35B-87E0-DE5F-ACB8DBC2E8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27D103-3D4D-0AE5-55F3-31B14259951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569E1-CCD3-DDF0-D4AE-81F0EF8E5C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14678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1DB93B-446B-86CB-98BD-9DDE84B3F9CA}" type="slidenum">
              <a:rPr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B2BFE-82C6-D682-869F-6CC904AFFFC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6E3CF2-6FB8-E6D8-D6F2-3347B4DE27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14D511-E3CE-D850-E4ED-A90702CF12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CC473-175E-A6D1-075E-26AA18E49B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1DB93B-446B-86CB-98BD-9DDE84B3F9CA}" type="slidenum">
              <a:rPr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19622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DA584-F63A-D606-2B05-6125618B38E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BAC621-DD2B-0FFD-1A6D-B2978282F6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045164-D979-654C-C28B-F65926D972B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911EFD-764C-A996-AB67-D84FB62E6F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1DB93B-446B-86CB-98BD-9DDE84B3F9CA}" type="slidenum">
              <a:rPr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4516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4F2B9-25FF-32E0-F179-26BB65FCEAA7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A089E3-C352-9256-531B-CB595BC13A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86BC09-871B-670F-F3D4-1A3909EDF4A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39B26-FE7B-916F-0939-8BEA446F0B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8101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777B4-A01B-8B7B-9DE6-0B460141BC4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9A2299-F490-0B32-C949-1C3204D918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BD65AF-2A2C-04F4-1778-7017AD8A5E6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CDFA5-A228-1C0F-940E-4365D2F2CA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1DB93B-446B-86CB-98BD-9DDE84B3F9CA}" type="slidenum">
              <a:rPr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486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C5894-7118-BB0B-CF3E-1A8BD0F22C2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9C4F2B-3B07-2E3C-274A-69F6822B49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D6EA80-D65E-1CAA-8E9A-CE18E9AFC73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AB946-6886-B84E-3289-6494D1950D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4780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21FB4-17C0-BC15-7B42-425A0646AD6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573D1F-485B-2EBE-6A11-DEA40FC094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0E674C-5B64-6B3E-E4AD-335A79E2125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7C840-DC83-01CB-0E0E-CEA7E02CA2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4266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77191-4EF7-0CDE-09FE-8C266A11F34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CC9132-70B5-76DD-0F48-0B974981E5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ECADCD-81ED-9D05-5BEB-689D0B77CC5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C0A29-3942-CAA6-D46B-6002931AAB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5890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5A006-6382-9D94-5230-2AEDB8767EB7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375D89-095C-CEB8-DCB6-A56954D7A2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668982-3DA3-2009-0040-5BF6B695DE0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1996E-8274-1199-10E9-F8D176B2E4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6315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em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telfol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04854579" name="Rechteck 12"/>
          <p:cNvSpPr/>
          <p:nvPr userDrawn="1"/>
        </p:nvSpPr>
        <p:spPr bwMode="auto">
          <a:xfrm>
            <a:off x="0" y="342000"/>
            <a:ext cx="12192000" cy="50672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 sz="1800"/>
          </a:p>
        </p:txBody>
      </p:sp>
      <p:sp>
        <p:nvSpPr>
          <p:cNvPr id="1370486748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31839" y="537344"/>
            <a:ext cx="10728323" cy="623404"/>
          </a:xfrm>
        </p:spPr>
        <p:txBody>
          <a:bodyPr anchor="t"/>
          <a:lstStyle>
            <a:lvl1pPr algn="l">
              <a:lnSpc>
                <a:spcPct val="113999"/>
              </a:lnSpc>
              <a:spcBef>
                <a:spcPts val="0"/>
              </a:spcBef>
              <a:defRPr sz="3200" spc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DE"/>
              <a:t>Headline der Präsentation</a:t>
            </a:r>
            <a:endParaRPr lang="en-US"/>
          </a:p>
        </p:txBody>
      </p:sp>
      <p:sp>
        <p:nvSpPr>
          <p:cNvPr id="140203319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1837" y="2444192"/>
            <a:ext cx="10728325" cy="516756"/>
          </a:xfrm>
        </p:spPr>
        <p:txBody>
          <a:bodyPr/>
          <a:lstStyle>
            <a:lvl1pPr marL="0" indent="0" algn="l">
              <a:buNone/>
              <a:defRPr sz="1600" cap="all" spc="6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de-DE"/>
              <a:t>Datum  |  Name</a:t>
            </a:r>
            <a:endParaRPr lang="en-US"/>
          </a:p>
        </p:txBody>
      </p:sp>
      <p:sp>
        <p:nvSpPr>
          <p:cNvPr id="133383011" name="Textplatzhalter 10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731837" y="1088740"/>
            <a:ext cx="10728325" cy="727162"/>
          </a:xfrm>
        </p:spPr>
        <p:txBody>
          <a:bodyPr/>
          <a:lstStyle>
            <a:lvl1pPr marL="0" indent="0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None/>
              <a:defRPr sz="3200" b="1" cap="all" spc="0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de-DE"/>
              <a:t>Subline der Präsentation</a:t>
            </a:r>
            <a:endParaRPr/>
          </a:p>
        </p:txBody>
      </p:sp>
      <p:sp>
        <p:nvSpPr>
          <p:cNvPr id="744255900" name="Textplatzhalter 4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359532" y="6423285"/>
            <a:ext cx="2304000" cy="118800"/>
          </a:xfrm>
          <a:prstGeom prst="rect">
            <a:avLst/>
          </a:prstGeom>
          <a:blipFill>
            <a:blip r:embed="rId2"/>
            <a:stretch/>
          </a:blipFill>
        </p:spPr>
        <p:txBody>
          <a:bodyPr/>
          <a:lstStyle>
            <a:lvl1pPr marL="0" indent="0">
              <a:buNone/>
              <a:defRPr sz="20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de-DE"/>
              <a:t> </a:t>
            </a:r>
            <a:endParaRPr/>
          </a:p>
        </p:txBody>
      </p:sp>
      <p:pic>
        <p:nvPicPr>
          <p:cNvPr id="1332146366" name="Bild 9" descr="Slogan_FZ_Jülich_grasgruen.jpg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948428" y="5769260"/>
            <a:ext cx="1894868" cy="8484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telfolie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3914112" name="Rechteck 12"/>
          <p:cNvSpPr/>
          <p:nvPr userDrawn="1"/>
        </p:nvSpPr>
        <p:spPr bwMode="auto">
          <a:xfrm>
            <a:off x="0" y="342000"/>
            <a:ext cx="12192000" cy="50672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 sz="1800"/>
          </a:p>
        </p:txBody>
      </p:sp>
      <p:sp>
        <p:nvSpPr>
          <p:cNvPr id="302367867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31839" y="537344"/>
            <a:ext cx="10728323" cy="623404"/>
          </a:xfrm>
        </p:spPr>
        <p:txBody>
          <a:bodyPr anchor="t"/>
          <a:lstStyle>
            <a:lvl1pPr algn="l">
              <a:lnSpc>
                <a:spcPct val="113999"/>
              </a:lnSpc>
              <a:spcBef>
                <a:spcPts val="0"/>
              </a:spcBef>
              <a:defRPr sz="3200" spc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DE"/>
              <a:t>Headline der Präsentation</a:t>
            </a:r>
            <a:endParaRPr lang="en-US"/>
          </a:p>
        </p:txBody>
      </p:sp>
      <p:sp>
        <p:nvSpPr>
          <p:cNvPr id="1667200784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1838" y="2660216"/>
            <a:ext cx="10728324" cy="516756"/>
          </a:xfrm>
        </p:spPr>
        <p:txBody>
          <a:bodyPr/>
          <a:lstStyle>
            <a:lvl1pPr marL="0" indent="0" algn="l">
              <a:buNone/>
              <a:defRPr sz="1600" cap="all" spc="6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de-DE"/>
              <a:t>Datum  |  Name</a:t>
            </a:r>
            <a:endParaRPr lang="en-US"/>
          </a:p>
        </p:txBody>
      </p:sp>
      <p:sp>
        <p:nvSpPr>
          <p:cNvPr id="85408684" name="Textplatzhalter 10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731838" y="1124744"/>
            <a:ext cx="10728325" cy="1361802"/>
          </a:xfrm>
        </p:spPr>
        <p:txBody>
          <a:bodyPr/>
          <a:lstStyle>
            <a:lvl1pPr marL="0" indent="0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None/>
              <a:defRPr sz="1800" b="1" cap="none" spc="0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de-DE"/>
              <a:t>Subline der Präsentation</a:t>
            </a:r>
            <a:endParaRPr/>
          </a:p>
        </p:txBody>
      </p:sp>
      <p:sp>
        <p:nvSpPr>
          <p:cNvPr id="1662159832" name="Textplatzhalter 4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359532" y="6423285"/>
            <a:ext cx="2304000" cy="118800"/>
          </a:xfrm>
          <a:prstGeom prst="rect">
            <a:avLst/>
          </a:prstGeom>
          <a:blipFill>
            <a:blip r:embed="rId2"/>
            <a:stretch/>
          </a:blipFill>
        </p:spPr>
        <p:txBody>
          <a:bodyPr/>
          <a:lstStyle>
            <a:lvl1pPr marL="0" indent="0">
              <a:buNone/>
              <a:defRPr sz="20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de-DE"/>
              <a:t> </a:t>
            </a:r>
            <a:endParaRPr/>
          </a:p>
        </p:txBody>
      </p:sp>
      <p:pic>
        <p:nvPicPr>
          <p:cNvPr id="152130412" name="Bild 9" descr="Slogan_FZ_Jülich_grasgruen.jpg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948428" y="5769260"/>
            <a:ext cx="1894868" cy="8484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telfolie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6814555" name="Bildplatzhalter 4"/>
          <p:cNvSpPr>
            <a:spLocks noGrp="1"/>
          </p:cNvSpPr>
          <p:nvPr>
            <p:ph type="pic" sz="quarter" idx="13"/>
          </p:nvPr>
        </p:nvSpPr>
        <p:spPr bwMode="auto">
          <a:xfrm>
            <a:off x="371475" y="341313"/>
            <a:ext cx="11449049" cy="3087687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Bild durch Klicken auf Symbol hinzufügen</a:t>
            </a:r>
            <a:endParaRPr/>
          </a:p>
        </p:txBody>
      </p:sp>
      <p:sp>
        <p:nvSpPr>
          <p:cNvPr id="1767492021" name="Rechteck 12"/>
          <p:cNvSpPr/>
          <p:nvPr userDrawn="1"/>
        </p:nvSpPr>
        <p:spPr bwMode="auto">
          <a:xfrm>
            <a:off x="0" y="3429000"/>
            <a:ext cx="12192000" cy="19802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 sz="1800"/>
          </a:p>
        </p:txBody>
      </p:sp>
      <p:sp>
        <p:nvSpPr>
          <p:cNvPr id="35435538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31839" y="3633688"/>
            <a:ext cx="10728324" cy="623404"/>
          </a:xfrm>
        </p:spPr>
        <p:txBody>
          <a:bodyPr anchor="t"/>
          <a:lstStyle>
            <a:lvl1pPr algn="l">
              <a:lnSpc>
                <a:spcPct val="113999"/>
              </a:lnSpc>
              <a:spcBef>
                <a:spcPts val="0"/>
              </a:spcBef>
              <a:defRPr sz="3200" cap="none" spc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DE"/>
              <a:t>Headline der präsentation</a:t>
            </a:r>
            <a:endParaRPr lang="en-US"/>
          </a:p>
        </p:txBody>
      </p:sp>
      <p:sp>
        <p:nvSpPr>
          <p:cNvPr id="1988307630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1837" y="4970822"/>
            <a:ext cx="10728325" cy="360000"/>
          </a:xfrm>
        </p:spPr>
        <p:txBody>
          <a:bodyPr/>
          <a:lstStyle>
            <a:lvl1pPr marL="0" indent="0" algn="l">
              <a:buNone/>
              <a:defRPr sz="1600" cap="all" spc="6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de-DE"/>
              <a:t>Datum  |  Name</a:t>
            </a:r>
            <a:endParaRPr lang="en-US"/>
          </a:p>
        </p:txBody>
      </p:sp>
      <p:sp>
        <p:nvSpPr>
          <p:cNvPr id="236981895" name="Textplatzhalter 10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731837" y="4185084"/>
            <a:ext cx="10728325" cy="727162"/>
          </a:xfrm>
        </p:spPr>
        <p:txBody>
          <a:bodyPr/>
          <a:lstStyle>
            <a:lvl1pPr marL="0" indent="0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None/>
              <a:defRPr sz="3200" b="1" cap="none" spc="0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de-DE"/>
              <a:t>Subline der präsentation</a:t>
            </a:r>
          </a:p>
        </p:txBody>
      </p:sp>
      <p:pic>
        <p:nvPicPr>
          <p:cNvPr id="1743702688" name="Picture 5" descr="Logo&#10;&#10;Description automatically generated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5931895" y="5888894"/>
            <a:ext cx="1224933" cy="440361"/>
          </a:xfrm>
          <a:prstGeom prst="rect">
            <a:avLst/>
          </a:prstGeom>
        </p:spPr>
      </p:pic>
      <p:pic>
        <p:nvPicPr>
          <p:cNvPr id="275543593" name="Grafik 19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695400" y="5857612"/>
            <a:ext cx="2664295" cy="512000"/>
          </a:xfrm>
          <a:prstGeom prst="rect">
            <a:avLst/>
          </a:prstGeom>
        </p:spPr>
      </p:pic>
      <p:pic>
        <p:nvPicPr>
          <p:cNvPr id="1805084888" name="Picture 7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3727942" y="5794446"/>
            <a:ext cx="1584175" cy="629255"/>
          </a:xfrm>
          <a:prstGeom prst="rect">
            <a:avLst/>
          </a:prstGeom>
        </p:spPr>
      </p:pic>
      <p:pic>
        <p:nvPicPr>
          <p:cNvPr id="602343574" name="Picture 2"/>
          <p:cNvPicPr>
            <a:picLocks noChangeAspect="1" noChangeArrowheads="1"/>
          </p:cNvPicPr>
          <p:nvPr userDrawn="1"/>
        </p:nvPicPr>
        <p:blipFill>
          <a:blip r:embed="rId5"/>
          <a:stretch/>
        </p:blipFill>
        <p:spPr bwMode="auto">
          <a:xfrm>
            <a:off x="10379689" y="5689971"/>
            <a:ext cx="1260927" cy="855329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1A1E7E-6B07-2D48-B665-4617BFF9D8E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331986" y="4802694"/>
            <a:ext cx="4718513" cy="66693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telfolie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02701335" name="Bildplatzhalter 4"/>
          <p:cNvSpPr>
            <a:spLocks noGrp="1"/>
          </p:cNvSpPr>
          <p:nvPr>
            <p:ph type="pic" sz="quarter" idx="13"/>
          </p:nvPr>
        </p:nvSpPr>
        <p:spPr bwMode="auto">
          <a:xfrm>
            <a:off x="371475" y="341313"/>
            <a:ext cx="11449049" cy="3087687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Bild durch Klicken auf Symbol hinzufügen</a:t>
            </a:r>
            <a:endParaRPr/>
          </a:p>
        </p:txBody>
      </p:sp>
      <p:sp>
        <p:nvSpPr>
          <p:cNvPr id="127630882" name="Rechteck 12"/>
          <p:cNvSpPr/>
          <p:nvPr userDrawn="1"/>
        </p:nvSpPr>
        <p:spPr bwMode="auto">
          <a:xfrm>
            <a:off x="0" y="3429000"/>
            <a:ext cx="12192000" cy="19802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 sz="1800"/>
          </a:p>
        </p:txBody>
      </p:sp>
      <p:sp>
        <p:nvSpPr>
          <p:cNvPr id="1336929884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31839" y="3633688"/>
            <a:ext cx="10728324" cy="623404"/>
          </a:xfrm>
        </p:spPr>
        <p:txBody>
          <a:bodyPr anchor="t"/>
          <a:lstStyle>
            <a:lvl1pPr algn="l">
              <a:lnSpc>
                <a:spcPct val="113999"/>
              </a:lnSpc>
              <a:spcBef>
                <a:spcPts val="0"/>
              </a:spcBef>
              <a:defRPr sz="3200" spc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DE"/>
              <a:t>Headline der Präsentation</a:t>
            </a:r>
            <a:endParaRPr lang="en-US"/>
          </a:p>
        </p:txBody>
      </p:sp>
      <p:sp>
        <p:nvSpPr>
          <p:cNvPr id="148140460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1837" y="4911514"/>
            <a:ext cx="10728325" cy="360000"/>
          </a:xfrm>
        </p:spPr>
        <p:txBody>
          <a:bodyPr/>
          <a:lstStyle>
            <a:lvl1pPr marL="0" indent="0" algn="l">
              <a:buNone/>
              <a:defRPr sz="1600" cap="all" spc="6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de-DE"/>
              <a:t>Datum  |  Name</a:t>
            </a:r>
            <a:endParaRPr lang="en-US"/>
          </a:p>
        </p:txBody>
      </p:sp>
      <p:sp>
        <p:nvSpPr>
          <p:cNvPr id="387441731" name="Textplatzhalter 10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731837" y="4221088"/>
            <a:ext cx="10728325" cy="547142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None/>
              <a:defRPr lang="de-DE" sz="1800" b="1" cap="none" spc="0">
                <a:solidFill>
                  <a:schemeClr val="accent1"/>
                </a:solidFill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ts val="0"/>
              </a:spcBef>
              <a:defRPr/>
            </a:pPr>
            <a:r>
              <a:rPr lang="de-DE"/>
              <a:t>Subline der Präsentation</a:t>
            </a:r>
            <a:endParaRPr/>
          </a:p>
        </p:txBody>
      </p:sp>
      <p:sp>
        <p:nvSpPr>
          <p:cNvPr id="1876100985" name="Textplatzhalter 4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59532" y="6423285"/>
            <a:ext cx="2304000" cy="118800"/>
          </a:xfrm>
          <a:prstGeom prst="rect">
            <a:avLst/>
          </a:prstGeom>
          <a:blipFill>
            <a:blip r:embed="rId2"/>
            <a:stretch/>
          </a:blipFill>
        </p:spPr>
        <p:txBody>
          <a:bodyPr/>
          <a:lstStyle>
            <a:lvl1pPr marL="0" indent="0">
              <a:buNone/>
              <a:defRPr sz="20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de-DE"/>
              <a:t> </a:t>
            </a:r>
            <a:endParaRPr/>
          </a:p>
        </p:txBody>
      </p:sp>
      <p:pic>
        <p:nvPicPr>
          <p:cNvPr id="60020724" name="Bild 9" descr="Slogan_FZ_Jülich_grasgruen.jpg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948428" y="5769260"/>
            <a:ext cx="1894868" cy="8484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 und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5516950" name="Title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1124780"/>
          </a:xfrm>
        </p:spPr>
        <p:txBody>
          <a:bodyPr/>
          <a:lstStyle>
            <a:lvl1pPr>
              <a:defRPr spc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864340830" name="Content Placeholder 2"/>
          <p:cNvSpPr>
            <a:spLocks noGrp="1"/>
          </p:cNvSpPr>
          <p:nvPr>
            <p:ph idx="1"/>
          </p:nvPr>
        </p:nvSpPr>
        <p:spPr bwMode="auto">
          <a:xfrm>
            <a:off x="360000" y="1563143"/>
            <a:ext cx="11449049" cy="4214255"/>
          </a:xfrm>
        </p:spPr>
        <p:txBody>
          <a:bodyPr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en-US"/>
          </a:p>
        </p:txBody>
      </p:sp>
      <p:sp>
        <p:nvSpPr>
          <p:cNvPr id="1595310108" name="Datumsplatzhalter 16"/>
          <p:cNvSpPr>
            <a:spLocks noGrp="1"/>
          </p:cNvSpPr>
          <p:nvPr>
            <p:ph type="dt" sz="half" idx="13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05/06/2025</a:t>
            </a:r>
            <a:endParaRPr lang="de-DE"/>
          </a:p>
        </p:txBody>
      </p:sp>
      <p:sp>
        <p:nvSpPr>
          <p:cNvPr id="1677331889" name="Foliennummernplatzhalter 17"/>
          <p:cNvSpPr>
            <a:spLocks noGrp="1"/>
          </p:cNvSpPr>
          <p:nvPr>
            <p:ph type="sldNum" sz="quarter" idx="14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‹#›</a:t>
            </a:fld>
            <a:endParaRPr lang="de-DE"/>
          </a:p>
        </p:txBody>
      </p:sp>
      <p:sp>
        <p:nvSpPr>
          <p:cNvPr id="1663964816" name="Textplatzhalter 10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358774" y="938786"/>
            <a:ext cx="11449049" cy="509994"/>
          </a:xfrm>
        </p:spPr>
        <p:txBody>
          <a:bodyPr/>
          <a:lstStyle>
            <a:lvl1pPr marL="0" indent="0">
              <a:lnSpc>
                <a:spcPct val="113999"/>
              </a:lnSpc>
              <a:spcAft>
                <a:spcPts val="0"/>
              </a:spcAft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>
              <a:defRPr/>
            </a:pPr>
            <a:r>
              <a:rPr lang="de-DE"/>
              <a:t>Subline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 und Inhalt (klein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1538784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60000" y="324000"/>
            <a:ext cx="11449049" cy="1124780"/>
          </a:xfrm>
        </p:spPr>
        <p:txBody>
          <a:bodyPr/>
          <a:lstStyle>
            <a:lvl1pPr>
              <a:defRPr cap="none" spc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2089393449" name="Content Placeholder 2"/>
          <p:cNvSpPr>
            <a:spLocks noGrp="1"/>
          </p:cNvSpPr>
          <p:nvPr>
            <p:ph idx="1"/>
          </p:nvPr>
        </p:nvSpPr>
        <p:spPr bwMode="auto">
          <a:xfrm>
            <a:off x="360000" y="1578310"/>
            <a:ext cx="11449049" cy="4190666"/>
          </a:xfrm>
        </p:spPr>
        <p:txBody>
          <a:bodyPr/>
          <a:lstStyle>
            <a:lvl1pPr marL="177800" indent="-177800">
              <a:defRPr sz="1800"/>
            </a:lvl1pPr>
            <a:lvl2pPr marL="361950" indent="-184150">
              <a:defRPr sz="1800"/>
            </a:lvl2pPr>
            <a:lvl3pPr marL="539750" indent="-177800">
              <a:defRPr sz="1800"/>
            </a:lvl3pPr>
            <a:lvl4pPr marL="717550" indent="-177800">
              <a:defRPr sz="1800"/>
            </a:lvl4pPr>
            <a:lvl5pPr marL="895350" indent="-177800">
              <a:defRPr sz="1800"/>
            </a:lvl5pPr>
          </a:lstStyle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en-US"/>
          </a:p>
        </p:txBody>
      </p:sp>
      <p:sp>
        <p:nvSpPr>
          <p:cNvPr id="283990026" name="Datumsplatzhalter 16"/>
          <p:cNvSpPr>
            <a:spLocks noGrp="1"/>
          </p:cNvSpPr>
          <p:nvPr>
            <p:ph type="dt" sz="half" idx="13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05/06/2025</a:t>
            </a:r>
            <a:endParaRPr lang="de-DE"/>
          </a:p>
        </p:txBody>
      </p:sp>
      <p:sp>
        <p:nvSpPr>
          <p:cNvPr id="2006837438" name="Foliennummernplatzhalter 17"/>
          <p:cNvSpPr>
            <a:spLocks noGrp="1"/>
          </p:cNvSpPr>
          <p:nvPr>
            <p:ph type="sldNum" sz="quarter" idx="14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‹#›</a:t>
            </a:fld>
            <a:endParaRPr lang="de-DE"/>
          </a:p>
        </p:txBody>
      </p:sp>
      <p:sp>
        <p:nvSpPr>
          <p:cNvPr id="1774443256" name="Textplatzhalter 10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358774" y="938786"/>
            <a:ext cx="11449049" cy="509994"/>
          </a:xfrm>
        </p:spPr>
        <p:txBody>
          <a:bodyPr/>
          <a:lstStyle>
            <a:lvl1pPr marL="0" indent="0">
              <a:lnSpc>
                <a:spcPct val="113999"/>
              </a:lnSpc>
              <a:spcAft>
                <a:spcPts val="0"/>
              </a:spcAft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>
              <a:defRPr/>
            </a:pPr>
            <a:r>
              <a:rPr lang="de-DE"/>
              <a:t>Subline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 und 2 Bil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6975690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60000" y="324000"/>
            <a:ext cx="11449049" cy="1124780"/>
          </a:xfrm>
        </p:spPr>
        <p:txBody>
          <a:bodyPr/>
          <a:lstStyle>
            <a:lvl1pPr>
              <a:defRPr sz="2800" cap="none" spc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6214897" name="Datumsplatzhalter 5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05/06/2025</a:t>
            </a:r>
            <a:endParaRPr lang="de-DE"/>
          </a:p>
        </p:txBody>
      </p:sp>
      <p:sp>
        <p:nvSpPr>
          <p:cNvPr id="1654161722" name="Foliennummernplatzhalter 6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fld id="{A52F4D17-1AD6-42D9-B93A-EB002C62F438}" type="slidenum">
              <a:rPr lang="de-DE"/>
              <a:t>‹#›</a:t>
            </a:fld>
            <a:endParaRPr lang="de-DE"/>
          </a:p>
        </p:txBody>
      </p:sp>
      <p:sp>
        <p:nvSpPr>
          <p:cNvPr id="1587463803" name="Bildplatzhalter 4"/>
          <p:cNvSpPr>
            <a:spLocks noGrp="1"/>
          </p:cNvSpPr>
          <p:nvPr>
            <p:ph type="pic" sz="quarter" idx="13"/>
          </p:nvPr>
        </p:nvSpPr>
        <p:spPr bwMode="auto">
          <a:xfrm>
            <a:off x="360000" y="1628775"/>
            <a:ext cx="5437187" cy="3168377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Bild durch Klicken auf Symbol hinzufügen</a:t>
            </a:r>
            <a:endParaRPr/>
          </a:p>
        </p:txBody>
      </p:sp>
      <p:sp>
        <p:nvSpPr>
          <p:cNvPr id="2124796898" name="Textplatzhalter 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60000" y="4900254"/>
            <a:ext cx="5437187" cy="86872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800"/>
            </a:lvl1pPr>
          </a:lstStyle>
          <a:p>
            <a:pPr lvl="0">
              <a:defRPr/>
            </a:pPr>
            <a:r>
              <a:rPr lang="de-DE"/>
              <a:t>Bildunterschrift</a:t>
            </a:r>
            <a:endParaRPr/>
          </a:p>
        </p:txBody>
      </p:sp>
      <p:sp>
        <p:nvSpPr>
          <p:cNvPr id="1776543266" name="Bildplatzhalter 4"/>
          <p:cNvSpPr>
            <a:spLocks noGrp="1"/>
          </p:cNvSpPr>
          <p:nvPr>
            <p:ph type="pic" sz="quarter" idx="15"/>
          </p:nvPr>
        </p:nvSpPr>
        <p:spPr bwMode="auto">
          <a:xfrm>
            <a:off x="6383338" y="1628775"/>
            <a:ext cx="5437187" cy="3168377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Bild durch Klicken auf Symbol hinzufügen</a:t>
            </a:r>
            <a:endParaRPr/>
          </a:p>
        </p:txBody>
      </p:sp>
      <p:sp>
        <p:nvSpPr>
          <p:cNvPr id="805972518" name="Textplatzhalter 3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383338" y="4900254"/>
            <a:ext cx="5437187" cy="86872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800"/>
            </a:lvl1pPr>
          </a:lstStyle>
          <a:p>
            <a:pPr lvl="0">
              <a:defRPr/>
            </a:pPr>
            <a:r>
              <a:rPr lang="de-DE"/>
              <a:t>Bildunterschrift</a:t>
            </a:r>
            <a:endParaRPr/>
          </a:p>
        </p:txBody>
      </p:sp>
      <p:sp>
        <p:nvSpPr>
          <p:cNvPr id="1276922475" name="Textplatzhalter 10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358774" y="938786"/>
            <a:ext cx="11449049" cy="509994"/>
          </a:xfrm>
        </p:spPr>
        <p:txBody>
          <a:bodyPr/>
          <a:lstStyle>
            <a:lvl1pPr marL="0" indent="0">
              <a:lnSpc>
                <a:spcPct val="113999"/>
              </a:lnSpc>
              <a:spcAft>
                <a:spcPts val="0"/>
              </a:spcAft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>
              <a:defRPr/>
            </a:pPr>
            <a:r>
              <a:rPr lang="de-DE"/>
              <a:t>Subline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Nur Tite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9734606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60000" y="324000"/>
            <a:ext cx="11449049" cy="1124780"/>
          </a:xfrm>
        </p:spPr>
        <p:txBody>
          <a:bodyPr/>
          <a:lstStyle>
            <a:lvl1pPr>
              <a:defRPr cap="none" spc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2022203956" name="Datumsplatzhalter 5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05/06/2025</a:t>
            </a:r>
            <a:endParaRPr lang="de-DE"/>
          </a:p>
        </p:txBody>
      </p:sp>
      <p:sp>
        <p:nvSpPr>
          <p:cNvPr id="470466862" name="Foliennummernplatzhalter 6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fld id="{A52F4D17-1AD6-42D9-B93A-EB002C62F438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Le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7964859" name="Datumsplatzhalt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05/06/2025</a:t>
            </a:r>
            <a:endParaRPr lang="de-DE"/>
          </a:p>
        </p:txBody>
      </p:sp>
      <p:sp>
        <p:nvSpPr>
          <p:cNvPr id="1191772972" name="Foliennummernplatzhalter 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408574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71475" y="1563143"/>
            <a:ext cx="11449049" cy="421425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en-US"/>
          </a:p>
        </p:txBody>
      </p:sp>
      <p:sp>
        <p:nvSpPr>
          <p:cNvPr id="2134430860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1271464" y="6381328"/>
            <a:ext cx="1600508" cy="221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/>
              <a:t>05/06/2025</a:t>
            </a:r>
            <a:endParaRPr lang="de-DE"/>
          </a:p>
        </p:txBody>
      </p:sp>
      <p:sp>
        <p:nvSpPr>
          <p:cNvPr id="399713225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371364" y="6381328"/>
            <a:ext cx="720000" cy="221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A52F4D17-1AD6-42D9-B93A-EB002C62F438}" type="slidenum">
              <a:rPr lang="de-DE"/>
              <a:t>‹#›</a:t>
            </a:fld>
            <a:endParaRPr lang="de-DE"/>
          </a:p>
        </p:txBody>
      </p:sp>
      <p:sp>
        <p:nvSpPr>
          <p:cNvPr id="683608845" name="Title Placeholder 1"/>
          <p:cNvSpPr>
            <a:spLocks noGrp="1"/>
          </p:cNvSpPr>
          <p:nvPr>
            <p:ph type="title"/>
          </p:nvPr>
        </p:nvSpPr>
        <p:spPr bwMode="auto">
          <a:xfrm>
            <a:off x="371475" y="324000"/>
            <a:ext cx="11449049" cy="11247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>
              <a:defRPr/>
            </a:pPr>
            <a:r>
              <a:rPr lang="de-DE"/>
              <a:t>Mastertitelformat bearbeiten</a:t>
            </a:r>
            <a:endParaRPr lang="en-US"/>
          </a:p>
        </p:txBody>
      </p:sp>
      <p:pic>
        <p:nvPicPr>
          <p:cNvPr id="2" name="Google Shape;64;p6">
            <a:extLst>
              <a:ext uri="{FF2B5EF4-FFF2-40B4-BE49-F238E27FC236}">
                <a16:creationId xmlns:a16="http://schemas.microsoft.com/office/drawing/2014/main" id="{32D05FC0-A81E-9499-FDA9-E7346B435881}"/>
              </a:ext>
            </a:extLst>
          </p:cNvPr>
          <p:cNvPicPr preferRelativeResize="0"/>
          <p:nvPr userDrawn="1"/>
        </p:nvPicPr>
        <p:blipFill>
          <a:blip r:embed="rId11">
            <a:alphaModFix/>
          </a:blip>
          <a:stretch>
            <a:fillRect/>
          </a:stretch>
        </p:blipFill>
        <p:spPr bwMode="auto">
          <a:xfrm>
            <a:off x="10366982" y="5819280"/>
            <a:ext cx="1825018" cy="96397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>
        <a:lnSpc>
          <a:spcPct val="113999"/>
        </a:lnSpc>
        <a:spcBef>
          <a:spcPts val="0"/>
        </a:spcBef>
        <a:buNone/>
        <a:defRPr sz="3200" b="1" cap="all" spc="1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113999"/>
        </a:lnSpc>
        <a:spcBef>
          <a:spcPts val="0"/>
        </a:spcBef>
        <a:spcAft>
          <a:spcPts val="600"/>
        </a:spcAft>
        <a:buFont typeface="Calibri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450850" indent="-234950" algn="l" defTabSz="914400">
        <a:lnSpc>
          <a:spcPct val="113999"/>
        </a:lnSpc>
        <a:spcBef>
          <a:spcPts val="0"/>
        </a:spcBef>
        <a:spcAft>
          <a:spcPts val="600"/>
        </a:spcAft>
        <a:buFont typeface="Calibri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2pPr>
      <a:lvl3pPr marL="666750" indent="-215899" algn="l" defTabSz="914400">
        <a:lnSpc>
          <a:spcPct val="113999"/>
        </a:lnSpc>
        <a:spcBef>
          <a:spcPts val="0"/>
        </a:spcBef>
        <a:spcAft>
          <a:spcPts val="600"/>
        </a:spcAft>
        <a:buFont typeface="Calibri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3pPr>
      <a:lvl4pPr marL="895350" indent="-215899" algn="l" defTabSz="914400">
        <a:lnSpc>
          <a:spcPct val="113999"/>
        </a:lnSpc>
        <a:spcBef>
          <a:spcPts val="0"/>
        </a:spcBef>
        <a:spcAft>
          <a:spcPts val="600"/>
        </a:spcAft>
        <a:buFont typeface="Calibri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4pPr>
      <a:lvl5pPr marL="1117600" indent="-215899" algn="l" defTabSz="914400">
        <a:lnSpc>
          <a:spcPct val="113999"/>
        </a:lnSpc>
        <a:spcBef>
          <a:spcPts val="0"/>
        </a:spcBef>
        <a:spcAft>
          <a:spcPts val="600"/>
        </a:spcAft>
        <a:buFont typeface="Calibri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Relationship Id="rId9" Type="http://schemas.openxmlformats.org/officeDocument/2006/relationships/image" Target="../media/image46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image" Target="../media/image47.emf"/><Relationship Id="rId7" Type="http://schemas.openxmlformats.org/officeDocument/2006/relationships/image" Target="../media/image5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emf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image" Target="../media/image53.emf"/><Relationship Id="rId7" Type="http://schemas.openxmlformats.org/officeDocument/2006/relationships/image" Target="../media/image5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10" Type="http://schemas.openxmlformats.org/officeDocument/2006/relationships/image" Target="../media/image60.emf"/><Relationship Id="rId4" Type="http://schemas.openxmlformats.org/officeDocument/2006/relationships/image" Target="../media/image54.emf"/><Relationship Id="rId9" Type="http://schemas.openxmlformats.org/officeDocument/2006/relationships/image" Target="../media/image5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13" Type="http://schemas.openxmlformats.org/officeDocument/2006/relationships/image" Target="../media/image40.png"/><Relationship Id="rId3" Type="http://schemas.openxmlformats.org/officeDocument/2006/relationships/image" Target="../media/image28.emf"/><Relationship Id="rId7" Type="http://schemas.openxmlformats.org/officeDocument/2006/relationships/image" Target="../media/image65.emf"/><Relationship Id="rId12" Type="http://schemas.openxmlformats.org/officeDocument/2006/relationships/image" Target="../media/image7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4.emf"/><Relationship Id="rId11" Type="http://schemas.openxmlformats.org/officeDocument/2006/relationships/image" Target="../media/image69.emf"/><Relationship Id="rId5" Type="http://schemas.openxmlformats.org/officeDocument/2006/relationships/image" Target="../media/image27.emf"/><Relationship Id="rId10" Type="http://schemas.openxmlformats.org/officeDocument/2006/relationships/image" Target="../media/image68.emf"/><Relationship Id="rId4" Type="http://schemas.openxmlformats.org/officeDocument/2006/relationships/image" Target="../media/image26.emf"/><Relationship Id="rId9" Type="http://schemas.openxmlformats.org/officeDocument/2006/relationships/image" Target="../media/image6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010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10" Type="http://schemas.openxmlformats.org/officeDocument/2006/relationships/image" Target="../media/image170.png"/><Relationship Id="rId4" Type="http://schemas.openxmlformats.org/officeDocument/2006/relationships/image" Target="../media/image110.png"/><Relationship Id="rId9" Type="http://schemas.openxmlformats.org/officeDocument/2006/relationships/image" Target="../media/image1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0.png"/><Relationship Id="rId11" Type="http://schemas.openxmlformats.org/officeDocument/2006/relationships/image" Target="../media/image75.png"/><Relationship Id="rId5" Type="http://schemas.openxmlformats.org/officeDocument/2006/relationships/image" Target="../media/image200.png"/><Relationship Id="rId10" Type="http://schemas.openxmlformats.org/officeDocument/2006/relationships/image" Target="../media/image250.png"/><Relationship Id="rId4" Type="http://schemas.openxmlformats.org/officeDocument/2006/relationships/image" Target="../media/image190.png"/><Relationship Id="rId9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0.png"/><Relationship Id="rId18" Type="http://schemas.openxmlformats.org/officeDocument/2006/relationships/image" Target="../media/image42.png"/><Relationship Id="rId3" Type="http://schemas.openxmlformats.org/officeDocument/2006/relationships/image" Target="../media/image27.png"/><Relationship Id="rId7" Type="http://schemas.openxmlformats.org/officeDocument/2006/relationships/image" Target="../media/image310.png"/><Relationship Id="rId12" Type="http://schemas.openxmlformats.org/officeDocument/2006/relationships/image" Target="../media/image360.png"/><Relationship Id="rId17" Type="http://schemas.openxmlformats.org/officeDocument/2006/relationships/image" Target="../media/image410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40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0.png"/><Relationship Id="rId11" Type="http://schemas.openxmlformats.org/officeDocument/2006/relationships/image" Target="../media/image350.png"/><Relationship Id="rId5" Type="http://schemas.openxmlformats.org/officeDocument/2006/relationships/image" Target="../media/image290.png"/><Relationship Id="rId15" Type="http://schemas.openxmlformats.org/officeDocument/2006/relationships/image" Target="../media/image390.png"/><Relationship Id="rId10" Type="http://schemas.openxmlformats.org/officeDocument/2006/relationships/image" Target="../media/image340.png"/><Relationship Id="rId4" Type="http://schemas.openxmlformats.org/officeDocument/2006/relationships/image" Target="../media/image280.png"/><Relationship Id="rId9" Type="http://schemas.openxmlformats.org/officeDocument/2006/relationships/image" Target="../media/image33.png"/><Relationship Id="rId14" Type="http://schemas.openxmlformats.org/officeDocument/2006/relationships/image" Target="../media/image38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450.png"/><Relationship Id="rId3" Type="http://schemas.openxmlformats.org/officeDocument/2006/relationships/image" Target="../media/image27.png"/><Relationship Id="rId7" Type="http://schemas.openxmlformats.org/officeDocument/2006/relationships/image" Target="../media/image310.png"/><Relationship Id="rId12" Type="http://schemas.openxmlformats.org/officeDocument/2006/relationships/image" Target="../media/image440.png"/><Relationship Id="rId17" Type="http://schemas.openxmlformats.org/officeDocument/2006/relationships/image" Target="../media/image490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48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0.png"/><Relationship Id="rId11" Type="http://schemas.openxmlformats.org/officeDocument/2006/relationships/image" Target="../media/image430.png"/><Relationship Id="rId5" Type="http://schemas.openxmlformats.org/officeDocument/2006/relationships/image" Target="../media/image290.png"/><Relationship Id="rId15" Type="http://schemas.openxmlformats.org/officeDocument/2006/relationships/image" Target="../media/image470.png"/><Relationship Id="rId10" Type="http://schemas.openxmlformats.org/officeDocument/2006/relationships/image" Target="../media/image340.png"/><Relationship Id="rId4" Type="http://schemas.openxmlformats.org/officeDocument/2006/relationships/image" Target="../media/image280.png"/><Relationship Id="rId9" Type="http://schemas.openxmlformats.org/officeDocument/2006/relationships/image" Target="../media/image33.png"/><Relationship Id="rId14" Type="http://schemas.openxmlformats.org/officeDocument/2006/relationships/image" Target="../media/image46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76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63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64.png"/><Relationship Id="rId9" Type="http://schemas.openxmlformats.org/officeDocument/2006/relationships/image" Target="../media/image9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5.emf"/><Relationship Id="rId4" Type="http://schemas.openxmlformats.org/officeDocument/2006/relationships/image" Target="../media/image94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20.png"/><Relationship Id="rId4" Type="http://schemas.openxmlformats.org/officeDocument/2006/relationships/image" Target="../media/image7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arxiv.org/abs/2101.11020v2" TargetMode="External"/><Relationship Id="rId4" Type="http://schemas.openxmlformats.org/officeDocument/2006/relationships/image" Target="../media/image10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doi.org/10.1109/JSTARS.2021.3134785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09/JSTARS.2021.3095377" TargetMode="External"/><Relationship Id="rId3" Type="http://schemas.openxmlformats.org/officeDocument/2006/relationships/hyperlink" Target="https://doi.org/10.1007/s42484-024-00224-6" TargetMode="External"/><Relationship Id="rId7" Type="http://schemas.openxmlformats.org/officeDocument/2006/relationships/hyperlink" Target="https://doi.org/10.1109/IGARSS52108.2023.10282416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oi.org/10.1109/JSTARS.2023.3304122" TargetMode="External"/><Relationship Id="rId5" Type="http://schemas.openxmlformats.org/officeDocument/2006/relationships/hyperlink" Target="https://doi.org/10.1109/IGARSS46834.2022.9883949" TargetMode="External"/><Relationship Id="rId10" Type="http://schemas.openxmlformats.org/officeDocument/2006/relationships/hyperlink" Target="https://doi.org/10.1007/s13222-024-00464-7" TargetMode="External"/><Relationship Id="rId4" Type="http://schemas.openxmlformats.org/officeDocument/2006/relationships/hyperlink" Target="https://doi.org/10.1109/JSTARS.2023.3336926" TargetMode="External"/><Relationship Id="rId9" Type="http://schemas.openxmlformats.org/officeDocument/2006/relationships/hyperlink" Target="http://arxiv.org/abs/2407.17108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mailto:a.delilbasic@fz-juelich.de" TargetMode="External"/><Relationship Id="rId7" Type="http://schemas.openxmlformats.org/officeDocument/2006/relationships/image" Target="../media/image118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artur.miroszewski@uj.edu.pl" TargetMode="External"/><Relationship Id="rId5" Type="http://schemas.openxmlformats.org/officeDocument/2006/relationships/image" Target="../media/image117.jpeg"/><Relationship Id="rId4" Type="http://schemas.openxmlformats.org/officeDocument/2006/relationships/hyperlink" Target="https://www.linkedin.com/in/delilbasic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png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6CA6BB-43CE-042B-4FBB-00927E912B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0655" b="50001"/>
          <a:stretch>
            <a:fillRect/>
          </a:stretch>
        </p:blipFill>
        <p:spPr>
          <a:xfrm>
            <a:off x="-240704" y="0"/>
            <a:ext cx="12673408" cy="3429000"/>
          </a:xfrm>
          <a:prstGeom prst="rect">
            <a:avLst/>
          </a:prstGeom>
        </p:spPr>
      </p:pic>
      <p:sp>
        <p:nvSpPr>
          <p:cNvPr id="513600259" name="Titel 1"/>
          <p:cNvSpPr>
            <a:spLocks noGrp="1"/>
          </p:cNvSpPr>
          <p:nvPr>
            <p:ph type="ctrTitle"/>
          </p:nvPr>
        </p:nvSpPr>
        <p:spPr bwMode="auto">
          <a:xfrm>
            <a:off x="731838" y="3677902"/>
            <a:ext cx="10917168" cy="623404"/>
          </a:xfrm>
        </p:spPr>
        <p:txBody>
          <a:bodyPr/>
          <a:lstStyle/>
          <a:p>
            <a:pPr>
              <a:defRPr/>
            </a:pPr>
            <a:r>
              <a:rPr lang="en-US" dirty="0"/>
              <a:t>Quantum Computing in Remote Sensing</a:t>
            </a:r>
            <a:endParaRPr dirty="0"/>
          </a:p>
        </p:txBody>
      </p:sp>
      <p:sp>
        <p:nvSpPr>
          <p:cNvPr id="1082065605" name="Untertitel 2"/>
          <p:cNvSpPr>
            <a:spLocks noGrp="1"/>
          </p:cNvSpPr>
          <p:nvPr>
            <p:ph type="subTitle" idx="1"/>
          </p:nvPr>
        </p:nvSpPr>
        <p:spPr bwMode="auto">
          <a:xfrm>
            <a:off x="757642" y="4877410"/>
            <a:ext cx="10728325" cy="360000"/>
          </a:xfrm>
        </p:spPr>
        <p:txBody>
          <a:bodyPr/>
          <a:lstStyle/>
          <a:p>
            <a:pPr>
              <a:defRPr/>
            </a:pPr>
            <a:r>
              <a:rPr lang="en-US" cap="none" dirty="0"/>
              <a:t>December 10</a:t>
            </a:r>
            <a:r>
              <a:rPr lang="en-US" cap="none" baseline="30000" dirty="0"/>
              <a:t>th</a:t>
            </a:r>
            <a:r>
              <a:rPr lang="en-US" cap="none" dirty="0"/>
              <a:t>, 2025       Artur Miroszewski, Amer </a:t>
            </a:r>
            <a:r>
              <a:rPr lang="en-US" cap="none" dirty="0" err="1"/>
              <a:t>Delilbasic</a:t>
            </a:r>
            <a:endParaRPr lang="en-US" cap="none" dirty="0"/>
          </a:p>
        </p:txBody>
      </p:sp>
      <p:sp>
        <p:nvSpPr>
          <p:cNvPr id="1915133069" name="Textplatzhalter 3"/>
          <p:cNvSpPr>
            <a:spLocks noGrp="1"/>
          </p:cNvSpPr>
          <p:nvPr>
            <p:ph type="body" sz="quarter" idx="12"/>
          </p:nvPr>
        </p:nvSpPr>
        <p:spPr bwMode="auto">
          <a:xfrm>
            <a:off x="726053" y="4272150"/>
            <a:ext cx="10728325" cy="479388"/>
          </a:xfrm>
        </p:spPr>
        <p:txBody>
          <a:bodyPr/>
          <a:lstStyle/>
          <a:p>
            <a:pPr>
              <a:defRPr/>
            </a:pPr>
            <a:r>
              <a:rPr lang="en-GB" sz="2000" dirty="0"/>
              <a:t>2025 IEEE India Geoscience and Remote Sensing Symposium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783BC45-7E22-E5B3-8E17-F802EAB0F61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AD2DC062-70F8-800F-5F90-CB2CF7610E1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Computation: basic operations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177B4597-9889-78A5-FF53-3FAA9EABBC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10</a:t>
            </a:fld>
            <a:endParaRPr lang="de-DE"/>
          </a:p>
        </p:txBody>
      </p:sp>
      <p:pic>
        <p:nvPicPr>
          <p:cNvPr id="3" name="Picture 2" descr="A sphere with arrows and lines&#10;&#10;AI-generated content may be incorrect.">
            <a:extLst>
              <a:ext uri="{FF2B5EF4-FFF2-40B4-BE49-F238E27FC236}">
                <a16:creationId xmlns:a16="http://schemas.microsoft.com/office/drawing/2014/main" id="{B45F4B64-AF41-F7CB-A278-071DE2ADA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00" y="1747009"/>
            <a:ext cx="3384376" cy="3384376"/>
          </a:xfrm>
          <a:prstGeom prst="rect">
            <a:avLst/>
          </a:prstGeom>
        </p:spPr>
      </p:pic>
      <p:pic>
        <p:nvPicPr>
          <p:cNvPr id="5" name="Picture 4" descr="A sphere with lines and a line in the center&#10;&#10;AI-generated content may be incorrect.">
            <a:extLst>
              <a:ext uri="{FF2B5EF4-FFF2-40B4-BE49-F238E27FC236}">
                <a16:creationId xmlns:a16="http://schemas.microsoft.com/office/drawing/2014/main" id="{AD0DB382-EA7B-56C2-AD78-D2AF465132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22" y="1747009"/>
            <a:ext cx="3384376" cy="3384376"/>
          </a:xfrm>
          <a:prstGeom prst="rect">
            <a:avLst/>
          </a:prstGeom>
        </p:spPr>
      </p:pic>
      <p:pic>
        <p:nvPicPr>
          <p:cNvPr id="7" name="Picture 6" descr="A white sphere with black arrows and lines&#10;&#10;AI-generated content may be incorrect.">
            <a:extLst>
              <a:ext uri="{FF2B5EF4-FFF2-40B4-BE49-F238E27FC236}">
                <a16:creationId xmlns:a16="http://schemas.microsoft.com/office/drawing/2014/main" id="{921DC7BF-C90A-94DB-FD9A-709411CCC6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661" y="1736812"/>
            <a:ext cx="3384376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3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D808649-C261-7423-7397-450C6BDB200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7F7E56FF-EA11-1BAA-56A0-B1BBC7DDC92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Computation: basic objects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A20705CB-5F0B-5789-01AC-12F00268DB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11</a:t>
            </a:fld>
            <a:endParaRPr lang="de-DE"/>
          </a:p>
        </p:txBody>
      </p:sp>
      <p:pic>
        <p:nvPicPr>
          <p:cNvPr id="3" name="Picture 2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71AADE9D-FB8A-B2A8-D717-0F1775E9D9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623392" y="1412776"/>
            <a:ext cx="1579398" cy="15121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EA27F8-3ECE-00B0-40BC-61DBD4DA9FFF}"/>
              </a:ext>
            </a:extLst>
          </p:cNvPr>
          <p:cNvSpPr txBox="1"/>
          <p:nvPr/>
        </p:nvSpPr>
        <p:spPr bwMode="auto">
          <a:xfrm>
            <a:off x="695400" y="764704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Two qubits: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76B9B4-3CFB-48DB-3A8D-127152601DB8}"/>
              </a:ext>
            </a:extLst>
          </p:cNvPr>
          <p:cNvSpPr txBox="1"/>
          <p:nvPr/>
        </p:nvSpPr>
        <p:spPr bwMode="auto">
          <a:xfrm>
            <a:off x="2235690" y="1737973"/>
            <a:ext cx="576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5000" dirty="0"/>
              <a:t>+</a:t>
            </a:r>
          </a:p>
        </p:txBody>
      </p:sp>
      <p:pic>
        <p:nvPicPr>
          <p:cNvPr id="13" name="Picture 12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AA9DD848-449D-78EF-C45F-5E959517C3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2811754" y="1412776"/>
            <a:ext cx="1579398" cy="15121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9A5B81B-0B00-62FC-664C-4C4D3C23389F}"/>
              </a:ext>
            </a:extLst>
          </p:cNvPr>
          <p:cNvSpPr txBox="1"/>
          <p:nvPr/>
        </p:nvSpPr>
        <p:spPr bwMode="auto">
          <a:xfrm>
            <a:off x="4424052" y="1742878"/>
            <a:ext cx="576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5000" dirty="0"/>
              <a:t>=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07CA3D-2450-CC55-C71D-9EE5D9343E47}"/>
              </a:ext>
            </a:extLst>
          </p:cNvPr>
          <p:cNvSpPr txBox="1"/>
          <p:nvPr/>
        </p:nvSpPr>
        <p:spPr bwMode="auto">
          <a:xfrm>
            <a:off x="4479725" y="1596413"/>
            <a:ext cx="5760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3000" dirty="0"/>
              <a:t>?</a:t>
            </a:r>
          </a:p>
        </p:txBody>
      </p:sp>
      <p:pic>
        <p:nvPicPr>
          <p:cNvPr id="20" name="Picture 19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A29FED87-1551-0CB7-A22E-E22B44C149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5125711" y="1412776"/>
            <a:ext cx="1579398" cy="1512168"/>
          </a:xfrm>
          <a:prstGeom prst="rect">
            <a:avLst/>
          </a:prstGeom>
        </p:spPr>
      </p:pic>
      <p:pic>
        <p:nvPicPr>
          <p:cNvPr id="22" name="Picture 21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27CECA13-BA81-E338-1E40-038F3F1D8E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6705109" y="1412776"/>
            <a:ext cx="1579398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2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220FB762-FBF3-BA0A-DF7D-5D6D9C0D6F4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EAE94171-C49E-350C-EBF1-EC32D8A9839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Computation: basic objects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376893AA-C27B-3350-FE1F-A34164C6B3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12</a:t>
            </a:fld>
            <a:endParaRPr lang="de-DE"/>
          </a:p>
        </p:txBody>
      </p:sp>
      <p:pic>
        <p:nvPicPr>
          <p:cNvPr id="3" name="Picture 2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942249BF-E0CA-B60F-AC52-3A103EC970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623392" y="1412776"/>
            <a:ext cx="1579398" cy="15121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A080CD-09ED-E66B-B9EB-26E375999059}"/>
              </a:ext>
            </a:extLst>
          </p:cNvPr>
          <p:cNvSpPr txBox="1"/>
          <p:nvPr/>
        </p:nvSpPr>
        <p:spPr bwMode="auto">
          <a:xfrm>
            <a:off x="695400" y="764704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Two qubits: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8F0B2A-C85E-03C3-600F-C9A251629EF4}"/>
              </a:ext>
            </a:extLst>
          </p:cNvPr>
          <p:cNvSpPr txBox="1"/>
          <p:nvPr/>
        </p:nvSpPr>
        <p:spPr bwMode="auto">
          <a:xfrm>
            <a:off x="2235690" y="1737973"/>
            <a:ext cx="576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5000" dirty="0"/>
              <a:t>+</a:t>
            </a:r>
          </a:p>
        </p:txBody>
      </p:sp>
      <p:pic>
        <p:nvPicPr>
          <p:cNvPr id="13" name="Picture 12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787C48B5-10BB-9BD9-2AC0-86BD17DFD6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2811754" y="1412776"/>
            <a:ext cx="1579398" cy="15121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7E889A0-D8AA-395A-47E9-EC70DE905CED}"/>
              </a:ext>
            </a:extLst>
          </p:cNvPr>
          <p:cNvSpPr txBox="1"/>
          <p:nvPr/>
        </p:nvSpPr>
        <p:spPr bwMode="auto">
          <a:xfrm>
            <a:off x="4424052" y="1742878"/>
            <a:ext cx="576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5000" dirty="0"/>
              <a:t>=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470D0A-D9A1-6D58-EE86-00B5FDF38886}"/>
              </a:ext>
            </a:extLst>
          </p:cNvPr>
          <p:cNvSpPr txBox="1"/>
          <p:nvPr/>
        </p:nvSpPr>
        <p:spPr bwMode="auto">
          <a:xfrm>
            <a:off x="4479725" y="1596413"/>
            <a:ext cx="5760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3000" dirty="0"/>
              <a:t>?</a:t>
            </a:r>
          </a:p>
        </p:txBody>
      </p:sp>
      <p:pic>
        <p:nvPicPr>
          <p:cNvPr id="20" name="Picture 19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C7493CE0-65AC-FEF1-C9F1-0E1C9F9AD3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5125711" y="1412776"/>
            <a:ext cx="1579398" cy="1512168"/>
          </a:xfrm>
          <a:prstGeom prst="rect">
            <a:avLst/>
          </a:prstGeom>
        </p:spPr>
      </p:pic>
      <p:pic>
        <p:nvPicPr>
          <p:cNvPr id="22" name="Picture 21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017377BB-7CD6-FE60-66CE-0139F28390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6705109" y="1412776"/>
            <a:ext cx="1579398" cy="1512168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A5E0DA-B0C6-E358-F293-4F314B935423}"/>
              </a:ext>
            </a:extLst>
          </p:cNvPr>
          <p:cNvCxnSpPr/>
          <p:nvPr/>
        </p:nvCxnSpPr>
        <p:spPr bwMode="auto">
          <a:xfrm flipV="1">
            <a:off x="767408" y="1196752"/>
            <a:ext cx="7344816" cy="2016224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A48A79-0064-3D89-75F4-7B8B3EA5790C}"/>
              </a:ext>
            </a:extLst>
          </p:cNvPr>
          <p:cNvCxnSpPr>
            <a:cxnSpLocks/>
          </p:cNvCxnSpPr>
          <p:nvPr/>
        </p:nvCxnSpPr>
        <p:spPr bwMode="auto">
          <a:xfrm>
            <a:off x="731364" y="1412776"/>
            <a:ext cx="7553143" cy="1402995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F980CA1-FAA2-6CEA-5D70-B5AB5F886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3513" y="4149080"/>
            <a:ext cx="362646" cy="377756"/>
          </a:xfrm>
          <a:prstGeom prst="rect">
            <a:avLst/>
          </a:prstGeom>
        </p:spPr>
      </p:pic>
      <p:pic>
        <p:nvPicPr>
          <p:cNvPr id="10" name="Picture 9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1F77974C-A944-ED1A-D350-0120995364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700178" y="3645024"/>
            <a:ext cx="1579398" cy="1512168"/>
          </a:xfrm>
          <a:prstGeom prst="rect">
            <a:avLst/>
          </a:prstGeom>
        </p:spPr>
      </p:pic>
      <p:pic>
        <p:nvPicPr>
          <p:cNvPr id="11" name="Picture 10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DA76909B-21D4-384D-CDB5-D9C91372D7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2811754" y="3645024"/>
            <a:ext cx="1579398" cy="15121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890192-C47E-57BA-68E5-12829BAE155F}"/>
              </a:ext>
            </a:extLst>
          </p:cNvPr>
          <p:cNvSpPr txBox="1"/>
          <p:nvPr/>
        </p:nvSpPr>
        <p:spPr bwMode="auto">
          <a:xfrm>
            <a:off x="4347552" y="3907071"/>
            <a:ext cx="576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5000" dirty="0"/>
              <a:t>≅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5FCAB65-9D7D-C40A-EE85-E7C21F6B1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8833" y="4183236"/>
            <a:ext cx="2578100" cy="469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8C1F9CB-CCC6-6C41-5661-257D8FF965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0571" y="1912667"/>
            <a:ext cx="2959100" cy="4699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20B797E-3C23-7790-EB1F-A057626DF0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2694" y="3417263"/>
            <a:ext cx="2977364" cy="198491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72AF067-708A-4DA4-211A-262D8B2A21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873" y="5219391"/>
            <a:ext cx="3673852" cy="378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BE5289-08ED-0029-FF39-1753716AC8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7972" y="5846184"/>
            <a:ext cx="7772400" cy="2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40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0D5C989-A67F-CFBD-7BFF-8C4E58F23FC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D258E6A2-5F6A-26EF-0132-7D1FE1FA09A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Creating entangled states – two-qubit gates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4ED2BA9E-029B-CBA4-5180-27546FCF2D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13</a:t>
            </a:fld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8D9080-585E-C210-EBAF-D3B9F0856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196752"/>
            <a:ext cx="2655273" cy="13276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598E8D-B6DA-EE5E-CB01-003BEFE98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2950260"/>
            <a:ext cx="3886200" cy="3005197"/>
          </a:xfrm>
          <a:prstGeom prst="rect">
            <a:avLst/>
          </a:prstGeom>
        </p:spPr>
      </p:pic>
      <p:pic>
        <p:nvPicPr>
          <p:cNvPr id="4100" name="Picture 4" descr="undefined">
            <a:extLst>
              <a:ext uri="{FF2B5EF4-FFF2-40B4-BE49-F238E27FC236}">
                <a16:creationId xmlns:a16="http://schemas.microsoft.com/office/drawing/2014/main" id="{2C42043C-0049-7DAB-A15D-D799C662B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76" y="1340768"/>
            <a:ext cx="5334744" cy="147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8AFC89-4079-BF92-927D-839AA6F5B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7974" y="3177089"/>
            <a:ext cx="673100" cy="4699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52775B8-5480-D8B1-7AC7-1779420E0C74}"/>
              </a:ext>
            </a:extLst>
          </p:cNvPr>
          <p:cNvCxnSpPr/>
          <p:nvPr/>
        </p:nvCxnSpPr>
        <p:spPr bwMode="auto">
          <a:xfrm>
            <a:off x="6600056" y="3429000"/>
            <a:ext cx="57606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4532FD7-697F-07A7-2D61-1E4C41546306}"/>
              </a:ext>
            </a:extLst>
          </p:cNvPr>
          <p:cNvSpPr txBox="1"/>
          <p:nvPr/>
        </p:nvSpPr>
        <p:spPr bwMode="auto">
          <a:xfrm>
            <a:off x="6672064" y="3059668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H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D3FFAA-25BD-E9DA-A3F5-9170FC821863}"/>
              </a:ext>
            </a:extLst>
          </p:cNvPr>
          <p:cNvCxnSpPr/>
          <p:nvPr/>
        </p:nvCxnSpPr>
        <p:spPr bwMode="auto">
          <a:xfrm>
            <a:off x="10560496" y="3458862"/>
            <a:ext cx="57606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767DB84-10C4-DEC6-42BB-A1BA5680EFDA}"/>
              </a:ext>
            </a:extLst>
          </p:cNvPr>
          <p:cNvCxnSpPr>
            <a:cxnSpLocks/>
          </p:cNvCxnSpPr>
          <p:nvPr/>
        </p:nvCxnSpPr>
        <p:spPr bwMode="auto">
          <a:xfrm>
            <a:off x="5528277" y="4653136"/>
            <a:ext cx="783747" cy="929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9D8B152-A06A-6F32-5672-2ECC374773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4288" y="2901950"/>
            <a:ext cx="3124200" cy="10541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ECE884F-EC79-3530-B369-AABB43C67A73}"/>
              </a:ext>
            </a:extLst>
          </p:cNvPr>
          <p:cNvSpPr txBox="1"/>
          <p:nvPr/>
        </p:nvSpPr>
        <p:spPr bwMode="auto">
          <a:xfrm>
            <a:off x="5447928" y="4293096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CNOT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27C432-7DFB-BDEA-673B-B58F22D7D8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2064" y="4135378"/>
            <a:ext cx="30607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6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EA206D32-E6F6-56E9-7CEA-2DC7FA23592F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8FF0DD37-EF1B-7AAF-41A7-8F19D813494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Density matrices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27B22EE5-CDE6-F63A-3AC7-7601CECE46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14</a:t>
            </a:fld>
            <a:endParaRPr lang="de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E9E2CB-570B-2F8B-D3A5-E40E1429A7D4}"/>
              </a:ext>
            </a:extLst>
          </p:cNvPr>
          <p:cNvSpPr txBox="1"/>
          <p:nvPr/>
        </p:nvSpPr>
        <p:spPr bwMode="auto">
          <a:xfrm>
            <a:off x="371364" y="980728"/>
            <a:ext cx="8172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Quantum states can be described in different “languages”.</a:t>
            </a:r>
          </a:p>
          <a:p>
            <a:r>
              <a:rPr lang="en-PL" dirty="0"/>
              <a:t>We can either use vectors (as before) or matrices.</a:t>
            </a:r>
          </a:p>
          <a:p>
            <a:r>
              <a:rPr lang="en-PL" dirty="0"/>
              <a:t>The ”languages” differ slightly but describe the same objects.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D97B91-1F0D-DD97-22EE-70FE85628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14" y="2570181"/>
            <a:ext cx="520700" cy="469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ACC38A-C836-C983-F6C7-B7D86776D977}"/>
              </a:ext>
            </a:extLst>
          </p:cNvPr>
          <p:cNvSpPr txBox="1"/>
          <p:nvPr/>
        </p:nvSpPr>
        <p:spPr bwMode="auto">
          <a:xfrm>
            <a:off x="695400" y="206084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Vector: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E3DEFA-282F-8337-557B-B86CD8F39C8F}"/>
              </a:ext>
            </a:extLst>
          </p:cNvPr>
          <p:cNvSpPr txBox="1"/>
          <p:nvPr/>
        </p:nvSpPr>
        <p:spPr bwMode="auto">
          <a:xfrm>
            <a:off x="7606630" y="2060848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Density Matrix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A38A5B-DF9B-FCFC-0A23-2DD298D29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076" y="2514513"/>
            <a:ext cx="2019300" cy="4699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E6FED5F-8217-8FBC-B7DD-C86AB8DF885B}"/>
              </a:ext>
            </a:extLst>
          </p:cNvPr>
          <p:cNvSpPr txBox="1"/>
          <p:nvPr/>
        </p:nvSpPr>
        <p:spPr bwMode="auto">
          <a:xfrm>
            <a:off x="695400" y="3380654"/>
            <a:ext cx="133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Example: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79C9EE3-2FA6-4338-8695-843EAE4E6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76" y="3885852"/>
            <a:ext cx="3327400" cy="4699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FE6CF0-62C9-C2DB-BD95-034F4A633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376" y="4700460"/>
            <a:ext cx="2794000" cy="533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D6CAA89-46AA-90E1-784A-A347497C2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7768" y="3882343"/>
            <a:ext cx="1752600" cy="5207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986019-4556-FB0E-6B15-D75D34D757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7868" y="4761717"/>
            <a:ext cx="1346200" cy="4699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379DAFF-AD99-70BE-9DB1-887C71B8D674}"/>
              </a:ext>
            </a:extLst>
          </p:cNvPr>
          <p:cNvSpPr txBox="1"/>
          <p:nvPr/>
        </p:nvSpPr>
        <p:spPr bwMode="auto">
          <a:xfrm>
            <a:off x="7221527" y="3429000"/>
            <a:ext cx="133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Example: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39862A9-DA03-0CF1-719B-8C9D171C11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5345" y="3860452"/>
            <a:ext cx="4851400" cy="5207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88C95CA-64F9-863B-AB3A-A3EAE600DB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89876" y="4537037"/>
            <a:ext cx="28575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9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172B0E82-2C5E-5D4E-A6D0-DA82600EF4C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F63AFC36-E132-B2A3-44E2-7040277A46E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Trace operation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E48A906E-E26E-5EA3-C6D6-97CA531D9E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15</a:t>
            </a:fld>
            <a:endParaRPr lang="de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D25AE7-1C17-4F21-0266-9FD4502D6194}"/>
              </a:ext>
            </a:extLst>
          </p:cNvPr>
          <p:cNvSpPr txBox="1"/>
          <p:nvPr/>
        </p:nvSpPr>
        <p:spPr bwMode="auto">
          <a:xfrm>
            <a:off x="371364" y="980728"/>
            <a:ext cx="8172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With density matrices we can perform a trace: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C7F14-3AEA-E51F-70F8-F4E1F91A1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544" y="1647315"/>
            <a:ext cx="7772400" cy="3594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181A6C-A164-2B51-369F-C89CA071F1A6}"/>
              </a:ext>
            </a:extLst>
          </p:cNvPr>
          <p:cNvSpPr txBox="1"/>
          <p:nvPr/>
        </p:nvSpPr>
        <p:spPr bwMode="auto">
          <a:xfrm>
            <a:off x="407368" y="2276872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and partial trace operations: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33E942-C3A7-E3C0-0A22-E6B8B9BE4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544" y="2791512"/>
            <a:ext cx="2273300" cy="469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0C7255-03EA-2846-1078-F80290DBD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18" y="3573016"/>
            <a:ext cx="10340576" cy="8045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0ACCEA-E395-EE33-4883-725C9E4E1097}"/>
              </a:ext>
            </a:extLst>
          </p:cNvPr>
          <p:cNvSpPr txBox="1"/>
          <p:nvPr/>
        </p:nvSpPr>
        <p:spPr bwMode="auto">
          <a:xfrm>
            <a:off x="571618" y="4581128"/>
            <a:ext cx="10708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With partial trace we first divide the system into subsystems (e.g. first qubit, second qubit) and then “average out” one of the subsystems.</a:t>
            </a:r>
          </a:p>
        </p:txBody>
      </p:sp>
    </p:spTree>
    <p:extLst>
      <p:ext uri="{BB962C8B-B14F-4D97-AF65-F5344CB8AC3E}">
        <p14:creationId xmlns:p14="http://schemas.microsoft.com/office/powerpoint/2010/main" val="400390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173F377-6E2E-8AAB-6941-B285619AE98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82ED46D7-9DAB-1B7D-CDB3-411065178CE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Measurement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899FA7CA-5F7B-052E-B6FC-994D820FC0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16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AC47F9-3CCC-FB27-A854-EB942D3752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0071" b="1272"/>
          <a:stretch>
            <a:fillRect/>
          </a:stretch>
        </p:blipFill>
        <p:spPr bwMode="auto">
          <a:xfrm>
            <a:off x="625727" y="1124744"/>
            <a:ext cx="504056" cy="38919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648AD3E-DABE-7BAC-43C4-4D21E5CDE3CB}"/>
              </a:ext>
            </a:extLst>
          </p:cNvPr>
          <p:cNvCxnSpPr>
            <a:cxnSpLocks/>
          </p:cNvCxnSpPr>
          <p:nvPr/>
        </p:nvCxnSpPr>
        <p:spPr bwMode="auto">
          <a:xfrm flipV="1">
            <a:off x="1202873" y="1347493"/>
            <a:ext cx="7886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3F29B99-EB3E-AAE1-CA0F-C4A2919D3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367808" y="1164514"/>
            <a:ext cx="576064" cy="4179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F0F89F-A828-F4AE-140D-5EEBF475E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093234" y="1112543"/>
            <a:ext cx="1193800" cy="4699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9C0E75-65E5-F671-3388-2364231910C7}"/>
              </a:ext>
            </a:extLst>
          </p:cNvPr>
          <p:cNvCxnSpPr>
            <a:cxnSpLocks/>
          </p:cNvCxnSpPr>
          <p:nvPr/>
        </p:nvCxnSpPr>
        <p:spPr bwMode="auto">
          <a:xfrm flipV="1">
            <a:off x="3461814" y="1355904"/>
            <a:ext cx="7886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4830E38-A46A-EC0A-0F20-C240F2850CD7}"/>
              </a:ext>
            </a:extLst>
          </p:cNvPr>
          <p:cNvSpPr txBox="1"/>
          <p:nvPr/>
        </p:nvSpPr>
        <p:spPr bwMode="auto">
          <a:xfrm>
            <a:off x="1129783" y="1050313"/>
            <a:ext cx="9001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500" dirty="0"/>
              <a:t>collapse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902E13-E009-93D0-8C3A-F4C4685652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727" y="2204864"/>
            <a:ext cx="2373929" cy="3352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3F5076-EB67-D6A1-7CB7-9E126E635F20}"/>
              </a:ext>
            </a:extLst>
          </p:cNvPr>
          <p:cNvCxnSpPr>
            <a:cxnSpLocks/>
          </p:cNvCxnSpPr>
          <p:nvPr/>
        </p:nvCxnSpPr>
        <p:spPr bwMode="auto">
          <a:xfrm flipV="1">
            <a:off x="3084814" y="2430036"/>
            <a:ext cx="7886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1CEBEC6-D2AE-58D2-5C10-B0AF761A32A5}"/>
              </a:ext>
            </a:extLst>
          </p:cNvPr>
          <p:cNvSpPr txBox="1"/>
          <p:nvPr/>
        </p:nvSpPr>
        <p:spPr bwMode="auto">
          <a:xfrm>
            <a:off x="3011724" y="2132856"/>
            <a:ext cx="9001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500" dirty="0"/>
              <a:t>collapse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85D62F6-DA80-367F-2822-F1A4656A9E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7678" y="1985069"/>
            <a:ext cx="344146" cy="3638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D8858F-2910-881C-0FCB-5DD390C71E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7678" y="2554852"/>
            <a:ext cx="350087" cy="3700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6C77F1-68E0-5703-5ADA-6B8D3BB81863}"/>
              </a:ext>
            </a:extLst>
          </p:cNvPr>
          <p:cNvSpPr txBox="1"/>
          <p:nvPr/>
        </p:nvSpPr>
        <p:spPr bwMode="auto">
          <a:xfrm>
            <a:off x="4655840" y="227687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  <a:r>
              <a:rPr lang="en-PL" dirty="0"/>
              <a:t>ith probability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021B4E-D72D-960C-9C17-099A3B4475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5950" y="1944514"/>
            <a:ext cx="488162" cy="3848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B00D3C6-8C5F-D545-3EBF-B80533664A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12362" y="2520578"/>
            <a:ext cx="512854" cy="4043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79B26F1-A55C-8571-164F-81FCF8329432}"/>
              </a:ext>
            </a:extLst>
          </p:cNvPr>
          <p:cNvSpPr txBox="1"/>
          <p:nvPr/>
        </p:nvSpPr>
        <p:spPr bwMode="auto">
          <a:xfrm>
            <a:off x="8256240" y="2132856"/>
            <a:ext cx="3168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3000" dirty="0"/>
              <a:t>“Born rule”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C1913E-A8E6-C383-8F3B-8F8C3A33336E}"/>
              </a:ext>
            </a:extLst>
          </p:cNvPr>
          <p:cNvSpPr txBox="1"/>
          <p:nvPr/>
        </p:nvSpPr>
        <p:spPr bwMode="auto">
          <a:xfrm>
            <a:off x="551384" y="3284984"/>
            <a:ext cx="6060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Measurement is a truly random process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31D00B1-B979-65A8-613E-A81C548AA6D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5727" y="3892651"/>
            <a:ext cx="3094009" cy="5062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39D7AD4-0035-78E0-ADB6-3EB44DDADEDA}"/>
              </a:ext>
            </a:extLst>
          </p:cNvPr>
          <p:cNvSpPr txBox="1"/>
          <p:nvPr/>
        </p:nvSpPr>
        <p:spPr bwMode="auto">
          <a:xfrm>
            <a:off x="3873485" y="3966217"/>
            <a:ext cx="294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where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E2A3618-1BC1-4850-C323-413C07B7EE1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1275" y="4653581"/>
            <a:ext cx="2090418" cy="74794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4E97DCE-6B02-51B5-E195-7A3B40729DA2}"/>
              </a:ext>
            </a:extLst>
          </p:cNvPr>
          <p:cNvSpPr txBox="1"/>
          <p:nvPr/>
        </p:nvSpPr>
        <p:spPr bwMode="auto">
          <a:xfrm>
            <a:off x="6384032" y="652364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We cannot see “Bloch spheres”</a:t>
            </a:r>
          </a:p>
        </p:txBody>
      </p:sp>
      <p:pic>
        <p:nvPicPr>
          <p:cNvPr id="26" name="Picture 25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7E8B408E-DBA4-2F03-AB44-AF058FC65F0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75482" y="3620013"/>
            <a:ext cx="3254056" cy="1898856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E81973F-383D-856D-793C-A6FF7D6BDC06}"/>
              </a:ext>
            </a:extLst>
          </p:cNvPr>
          <p:cNvCxnSpPr>
            <a:cxnSpLocks/>
          </p:cNvCxnSpPr>
          <p:nvPr/>
        </p:nvCxnSpPr>
        <p:spPr bwMode="auto">
          <a:xfrm>
            <a:off x="9051745" y="4568615"/>
            <a:ext cx="500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34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6064477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/>
              <a:t>Applications of quantum computing</a:t>
            </a:r>
          </a:p>
        </p:txBody>
      </p:sp>
      <p:sp>
        <p:nvSpPr>
          <p:cNvPr id="645188779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F3A56779-CCAB-E11C-606E-DFBAB5E5CB65}" type="slidenum">
              <a:rPr lang="de-DE"/>
              <a:t>17</a:t>
            </a:fld>
            <a:endParaRPr lang="de-DE"/>
          </a:p>
        </p:txBody>
      </p:sp>
      <p:sp>
        <p:nvSpPr>
          <p:cNvPr id="2" name="Rechteck 5">
            <a:extLst>
              <a:ext uri="{FF2B5EF4-FFF2-40B4-BE49-F238E27FC236}">
                <a16:creationId xmlns:a16="http://schemas.microsoft.com/office/drawing/2014/main" id="{5B05DBDC-AD38-701C-961F-E08B3B028CC6}"/>
              </a:ext>
            </a:extLst>
          </p:cNvPr>
          <p:cNvSpPr/>
          <p:nvPr/>
        </p:nvSpPr>
        <p:spPr>
          <a:xfrm>
            <a:off x="1559496" y="1193014"/>
            <a:ext cx="4244493" cy="2109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Quantum simulation</a:t>
            </a:r>
          </a:p>
        </p:txBody>
      </p:sp>
      <p:sp>
        <p:nvSpPr>
          <p:cNvPr id="3" name="Rechteck 5">
            <a:extLst>
              <a:ext uri="{FF2B5EF4-FFF2-40B4-BE49-F238E27FC236}">
                <a16:creationId xmlns:a16="http://schemas.microsoft.com/office/drawing/2014/main" id="{6431C28E-47EB-9117-CC51-2F416C5D4E6F}"/>
              </a:ext>
            </a:extLst>
          </p:cNvPr>
          <p:cNvSpPr/>
          <p:nvPr/>
        </p:nvSpPr>
        <p:spPr>
          <a:xfrm>
            <a:off x="1559496" y="3378971"/>
            <a:ext cx="4244493" cy="2109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Quantum cryptography</a:t>
            </a:r>
          </a:p>
          <a:p>
            <a:pPr algn="ctr">
              <a:spcAft>
                <a:spcPts val="600"/>
              </a:spcAft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Rechteck 5">
            <a:extLst>
              <a:ext uri="{FF2B5EF4-FFF2-40B4-BE49-F238E27FC236}">
                <a16:creationId xmlns:a16="http://schemas.microsoft.com/office/drawing/2014/main" id="{BFB0747C-9D77-0A77-E1CB-CF3D5F7E0974}"/>
              </a:ext>
            </a:extLst>
          </p:cNvPr>
          <p:cNvSpPr/>
          <p:nvPr/>
        </p:nvSpPr>
        <p:spPr>
          <a:xfrm>
            <a:off x="6364443" y="1196545"/>
            <a:ext cx="4244493" cy="2109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Quantum optimization</a:t>
            </a:r>
          </a:p>
        </p:txBody>
      </p:sp>
      <p:sp>
        <p:nvSpPr>
          <p:cNvPr id="5" name="Rechteck 5">
            <a:extLst>
              <a:ext uri="{FF2B5EF4-FFF2-40B4-BE49-F238E27FC236}">
                <a16:creationId xmlns:a16="http://schemas.microsoft.com/office/drawing/2014/main" id="{A503DFA8-2BF2-F89E-27BB-51270EB6D613}"/>
              </a:ext>
            </a:extLst>
          </p:cNvPr>
          <p:cNvSpPr/>
          <p:nvPr/>
        </p:nvSpPr>
        <p:spPr>
          <a:xfrm>
            <a:off x="6385288" y="3409177"/>
            <a:ext cx="4244493" cy="208289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Quantum machine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10A09F-C8AB-F9B1-27AE-BD8A81B7B5D1}"/>
              </a:ext>
            </a:extLst>
          </p:cNvPr>
          <p:cNvSpPr/>
          <p:nvPr/>
        </p:nvSpPr>
        <p:spPr>
          <a:xfrm>
            <a:off x="6388012" y="3382500"/>
            <a:ext cx="4244492" cy="210956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sz="2400" dirty="0" err="1"/>
          </a:p>
        </p:txBody>
      </p:sp>
      <p:pic>
        <p:nvPicPr>
          <p:cNvPr id="8" name="Picture 2" descr="Quantum Simulation | Quantum Science &amp; Engineering">
            <a:extLst>
              <a:ext uri="{FF2B5EF4-FFF2-40B4-BE49-F238E27FC236}">
                <a16:creationId xmlns:a16="http://schemas.microsoft.com/office/drawing/2014/main" id="{2A819459-F0D3-552E-88D9-5B0CDF1A8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469" y="1720472"/>
            <a:ext cx="2572544" cy="123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83C0EA-5314-0123-C3BB-6DA243F735D0}"/>
              </a:ext>
            </a:extLst>
          </p:cNvPr>
          <p:cNvSpPr txBox="1"/>
          <p:nvPr/>
        </p:nvSpPr>
        <p:spPr>
          <a:xfrm>
            <a:off x="1649893" y="3117918"/>
            <a:ext cx="4056147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/>
              <a:t>https://quantum.cornell.edu/files/2021/11/quantum_simulation-1024x576.jpg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8C835BED-1216-4021-7785-DA64C6CA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922" y="3869653"/>
            <a:ext cx="2580091" cy="129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75C1D1-7D72-F55E-8100-68430A1977FB}"/>
              </a:ext>
            </a:extLst>
          </p:cNvPr>
          <p:cNvSpPr txBox="1"/>
          <p:nvPr/>
        </p:nvSpPr>
        <p:spPr>
          <a:xfrm>
            <a:off x="1649892" y="5292150"/>
            <a:ext cx="4056147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/>
              <a:t>https://miro.medium.com/v2/resize:fit:760/0*ccRjnUb2QLCYTK5a.jpg</a:t>
            </a:r>
          </a:p>
        </p:txBody>
      </p:sp>
      <p:pic>
        <p:nvPicPr>
          <p:cNvPr id="12" name="Picture 6" descr="An Introduction To Surrogate Optimization: Intuition, illustration ...">
            <a:extLst>
              <a:ext uri="{FF2B5EF4-FFF2-40B4-BE49-F238E27FC236}">
                <a16:creationId xmlns:a16="http://schemas.microsoft.com/office/drawing/2014/main" id="{6C1C92D2-AAA6-E627-41A6-54CCF6383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1663727"/>
            <a:ext cx="2372220" cy="126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06855B-EBFC-269F-4F08-1B75B8C1AFC0}"/>
              </a:ext>
            </a:extLst>
          </p:cNvPr>
          <p:cNvSpPr txBox="1"/>
          <p:nvPr/>
        </p:nvSpPr>
        <p:spPr>
          <a:xfrm>
            <a:off x="6494825" y="3038980"/>
            <a:ext cx="4056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/>
              <a:t>https://towardsdatascience.com/an-introduction-to-surrogate-optimization-intuition-illustration-case-study-and-the-code-5d9364aed51b</a:t>
            </a:r>
          </a:p>
        </p:txBody>
      </p:sp>
      <p:pic>
        <p:nvPicPr>
          <p:cNvPr id="14" name="Picture 8" descr="Layerwise learning for Quantum Neural Networks — The TensorFlow Blog">
            <a:extLst>
              <a:ext uri="{FF2B5EF4-FFF2-40B4-BE49-F238E27FC236}">
                <a16:creationId xmlns:a16="http://schemas.microsoft.com/office/drawing/2014/main" id="{F25F09C2-C6BC-FEE3-EF47-DB391F55B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823" y="3903490"/>
            <a:ext cx="2377731" cy="122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6ED9ED4-F249-76E9-25CA-0E7E7277D6C2}"/>
              </a:ext>
            </a:extLst>
          </p:cNvPr>
          <p:cNvSpPr txBox="1"/>
          <p:nvPr/>
        </p:nvSpPr>
        <p:spPr>
          <a:xfrm>
            <a:off x="6455282" y="5293755"/>
            <a:ext cx="4056147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/>
              <a:t>https://blog.tensorflow.org/2020/08/layerwise-learning-for-quantum-neural-networks.html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7887430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/>
              <a:t>Driving questions</a:t>
            </a:r>
          </a:p>
        </p:txBody>
      </p:sp>
      <p:sp>
        <p:nvSpPr>
          <p:cNvPr id="1687403885" name="Rechteck 5"/>
          <p:cNvSpPr/>
          <p:nvPr/>
        </p:nvSpPr>
        <p:spPr bwMode="auto">
          <a:xfrm>
            <a:off x="695400" y="2034264"/>
            <a:ext cx="10441160" cy="5040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r>
              <a:rPr lang="pt-BR" b="1">
                <a:solidFill>
                  <a:schemeClr val="tx1"/>
                </a:solidFill>
              </a:rPr>
              <a:t>What is quantum machine learning?</a:t>
            </a:r>
            <a:endParaRPr/>
          </a:p>
        </p:txBody>
      </p:sp>
      <p:sp>
        <p:nvSpPr>
          <p:cNvPr id="69387237" name="Grafik 6"/>
          <p:cNvSpPr/>
          <p:nvPr/>
        </p:nvSpPr>
        <p:spPr bwMode="auto">
          <a:xfrm>
            <a:off x="813430" y="2116791"/>
            <a:ext cx="233439" cy="339002"/>
          </a:xfrm>
          <a:custGeom>
            <a:avLst/>
            <a:gdLst>
              <a:gd name="connsiteX0" fmla="*/ -194 w 658120"/>
              <a:gd name="connsiteY0" fmla="*/ 1190768 h 1311598"/>
              <a:gd name="connsiteX1" fmla="*/ 163827 w 658120"/>
              <a:gd name="connsiteY1" fmla="*/ 1257443 h 1311598"/>
              <a:gd name="connsiteX2" fmla="*/ 589975 w 658120"/>
              <a:gd name="connsiteY2" fmla="*/ 822722 h 1311598"/>
              <a:gd name="connsiteX3" fmla="*/ 589975 w 658120"/>
              <a:gd name="connsiteY3" fmla="*/ 488109 h 1311598"/>
              <a:gd name="connsiteX4" fmla="*/ 163827 w 658120"/>
              <a:gd name="connsiteY4" fmla="*/ 53388 h 1311598"/>
              <a:gd name="connsiteX5" fmla="*/ -194 w 658120"/>
              <a:gd name="connsiteY5" fmla="*/ 120063 h 131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8120" h="1311598" extrusionOk="0">
                <a:moveTo>
                  <a:pt x="-194" y="1190768"/>
                </a:moveTo>
                <a:cubicBezTo>
                  <a:pt x="-194" y="1320213"/>
                  <a:pt x="73244" y="1350217"/>
                  <a:pt x="163827" y="1257443"/>
                </a:cubicBezTo>
                <a:lnTo>
                  <a:pt x="589975" y="822722"/>
                </a:lnTo>
                <a:cubicBezTo>
                  <a:pt x="680577" y="729587"/>
                  <a:pt x="680577" y="581244"/>
                  <a:pt x="589975" y="488109"/>
                </a:cubicBezTo>
                <a:lnTo>
                  <a:pt x="163827" y="53388"/>
                </a:lnTo>
                <a:cubicBezTo>
                  <a:pt x="73244" y="-39004"/>
                  <a:pt x="-194" y="-9001"/>
                  <a:pt x="-194" y="120063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 sz="2000"/>
          </a:p>
        </p:txBody>
      </p:sp>
      <p:sp>
        <p:nvSpPr>
          <p:cNvPr id="1307039476" name="Rechteck 7"/>
          <p:cNvSpPr/>
          <p:nvPr/>
        </p:nvSpPr>
        <p:spPr bwMode="auto">
          <a:xfrm>
            <a:off x="695400" y="2796069"/>
            <a:ext cx="10441160" cy="5040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r>
              <a:rPr lang="pt-BR" b="1">
                <a:solidFill>
                  <a:schemeClr val="tx1"/>
                </a:solidFill>
              </a:rPr>
              <a:t>How to encode data into a quantum circuit?</a:t>
            </a:r>
            <a:endParaRPr/>
          </a:p>
        </p:txBody>
      </p:sp>
      <p:sp>
        <p:nvSpPr>
          <p:cNvPr id="356845549" name="Grafik 6"/>
          <p:cNvSpPr/>
          <p:nvPr/>
        </p:nvSpPr>
        <p:spPr bwMode="auto">
          <a:xfrm>
            <a:off x="813430" y="2878596"/>
            <a:ext cx="233439" cy="339002"/>
          </a:xfrm>
          <a:custGeom>
            <a:avLst/>
            <a:gdLst>
              <a:gd name="connsiteX0" fmla="*/ -194 w 658120"/>
              <a:gd name="connsiteY0" fmla="*/ 1190768 h 1311598"/>
              <a:gd name="connsiteX1" fmla="*/ 163827 w 658120"/>
              <a:gd name="connsiteY1" fmla="*/ 1257443 h 1311598"/>
              <a:gd name="connsiteX2" fmla="*/ 589975 w 658120"/>
              <a:gd name="connsiteY2" fmla="*/ 822722 h 1311598"/>
              <a:gd name="connsiteX3" fmla="*/ 589975 w 658120"/>
              <a:gd name="connsiteY3" fmla="*/ 488109 h 1311598"/>
              <a:gd name="connsiteX4" fmla="*/ 163827 w 658120"/>
              <a:gd name="connsiteY4" fmla="*/ 53388 h 1311598"/>
              <a:gd name="connsiteX5" fmla="*/ -194 w 658120"/>
              <a:gd name="connsiteY5" fmla="*/ 120063 h 131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8120" h="1311598" extrusionOk="0">
                <a:moveTo>
                  <a:pt x="-194" y="1190768"/>
                </a:moveTo>
                <a:cubicBezTo>
                  <a:pt x="-194" y="1320213"/>
                  <a:pt x="73244" y="1350217"/>
                  <a:pt x="163827" y="1257443"/>
                </a:cubicBezTo>
                <a:lnTo>
                  <a:pt x="589975" y="822722"/>
                </a:lnTo>
                <a:cubicBezTo>
                  <a:pt x="680577" y="729587"/>
                  <a:pt x="680577" y="581244"/>
                  <a:pt x="589975" y="488109"/>
                </a:cubicBezTo>
                <a:lnTo>
                  <a:pt x="163827" y="53388"/>
                </a:lnTo>
                <a:cubicBezTo>
                  <a:pt x="73244" y="-39004"/>
                  <a:pt x="-194" y="-9001"/>
                  <a:pt x="-194" y="120063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 sz="2000"/>
          </a:p>
        </p:txBody>
      </p:sp>
      <p:sp>
        <p:nvSpPr>
          <p:cNvPr id="1733900322" name="Rechteck 9"/>
          <p:cNvSpPr/>
          <p:nvPr/>
        </p:nvSpPr>
        <p:spPr bwMode="auto">
          <a:xfrm>
            <a:off x="695400" y="3557874"/>
            <a:ext cx="10441160" cy="5040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r>
              <a:rPr lang="pt-BR" b="1" dirty="0">
                <a:solidFill>
                  <a:schemeClr val="tx1"/>
                </a:solidFill>
              </a:rPr>
              <a:t>What are the most important quantum machine learning models?</a:t>
            </a:r>
            <a:endParaRPr dirty="0"/>
          </a:p>
        </p:txBody>
      </p:sp>
      <p:sp>
        <p:nvSpPr>
          <p:cNvPr id="1974024074" name="Grafik 6"/>
          <p:cNvSpPr/>
          <p:nvPr/>
        </p:nvSpPr>
        <p:spPr bwMode="auto">
          <a:xfrm>
            <a:off x="813430" y="3640401"/>
            <a:ext cx="233439" cy="339002"/>
          </a:xfrm>
          <a:custGeom>
            <a:avLst/>
            <a:gdLst>
              <a:gd name="connsiteX0" fmla="*/ -194 w 658120"/>
              <a:gd name="connsiteY0" fmla="*/ 1190768 h 1311598"/>
              <a:gd name="connsiteX1" fmla="*/ 163827 w 658120"/>
              <a:gd name="connsiteY1" fmla="*/ 1257443 h 1311598"/>
              <a:gd name="connsiteX2" fmla="*/ 589975 w 658120"/>
              <a:gd name="connsiteY2" fmla="*/ 822722 h 1311598"/>
              <a:gd name="connsiteX3" fmla="*/ 589975 w 658120"/>
              <a:gd name="connsiteY3" fmla="*/ 488109 h 1311598"/>
              <a:gd name="connsiteX4" fmla="*/ 163827 w 658120"/>
              <a:gd name="connsiteY4" fmla="*/ 53388 h 1311598"/>
              <a:gd name="connsiteX5" fmla="*/ -194 w 658120"/>
              <a:gd name="connsiteY5" fmla="*/ 120063 h 131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8120" h="1311598" extrusionOk="0">
                <a:moveTo>
                  <a:pt x="-194" y="1190768"/>
                </a:moveTo>
                <a:cubicBezTo>
                  <a:pt x="-194" y="1320213"/>
                  <a:pt x="73244" y="1350217"/>
                  <a:pt x="163827" y="1257443"/>
                </a:cubicBezTo>
                <a:lnTo>
                  <a:pt x="589975" y="822722"/>
                </a:lnTo>
                <a:cubicBezTo>
                  <a:pt x="680577" y="729587"/>
                  <a:pt x="680577" y="581244"/>
                  <a:pt x="589975" y="488109"/>
                </a:cubicBezTo>
                <a:lnTo>
                  <a:pt x="163827" y="53388"/>
                </a:lnTo>
                <a:cubicBezTo>
                  <a:pt x="73244" y="-39004"/>
                  <a:pt x="-194" y="-9001"/>
                  <a:pt x="-194" y="120063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 sz="2000"/>
          </a:p>
        </p:txBody>
      </p:sp>
      <p:sp>
        <p:nvSpPr>
          <p:cNvPr id="2053914918" name="Rechteck 11"/>
          <p:cNvSpPr/>
          <p:nvPr/>
        </p:nvSpPr>
        <p:spPr bwMode="auto">
          <a:xfrm>
            <a:off x="695400" y="4319679"/>
            <a:ext cx="10441160" cy="5040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r>
              <a:rPr lang="pt-BR" b="1">
                <a:solidFill>
                  <a:schemeClr val="tx1"/>
                </a:solidFill>
              </a:rPr>
              <a:t>What are the advantages and drawbacks of quantum machine learning? </a:t>
            </a:r>
            <a:endParaRPr/>
          </a:p>
        </p:txBody>
      </p:sp>
      <p:sp>
        <p:nvSpPr>
          <p:cNvPr id="1559395935" name="Grafik 6"/>
          <p:cNvSpPr/>
          <p:nvPr/>
        </p:nvSpPr>
        <p:spPr bwMode="auto">
          <a:xfrm>
            <a:off x="813430" y="4402206"/>
            <a:ext cx="233439" cy="339002"/>
          </a:xfrm>
          <a:custGeom>
            <a:avLst/>
            <a:gdLst>
              <a:gd name="connsiteX0" fmla="*/ -194 w 658120"/>
              <a:gd name="connsiteY0" fmla="*/ 1190768 h 1311598"/>
              <a:gd name="connsiteX1" fmla="*/ 163827 w 658120"/>
              <a:gd name="connsiteY1" fmla="*/ 1257443 h 1311598"/>
              <a:gd name="connsiteX2" fmla="*/ 589975 w 658120"/>
              <a:gd name="connsiteY2" fmla="*/ 822722 h 1311598"/>
              <a:gd name="connsiteX3" fmla="*/ 589975 w 658120"/>
              <a:gd name="connsiteY3" fmla="*/ 488109 h 1311598"/>
              <a:gd name="connsiteX4" fmla="*/ 163827 w 658120"/>
              <a:gd name="connsiteY4" fmla="*/ 53388 h 1311598"/>
              <a:gd name="connsiteX5" fmla="*/ -194 w 658120"/>
              <a:gd name="connsiteY5" fmla="*/ 120063 h 131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8120" h="1311598" extrusionOk="0">
                <a:moveTo>
                  <a:pt x="-194" y="1190768"/>
                </a:moveTo>
                <a:cubicBezTo>
                  <a:pt x="-194" y="1320213"/>
                  <a:pt x="73244" y="1350217"/>
                  <a:pt x="163827" y="1257443"/>
                </a:cubicBezTo>
                <a:lnTo>
                  <a:pt x="589975" y="822722"/>
                </a:lnTo>
                <a:cubicBezTo>
                  <a:pt x="680577" y="729587"/>
                  <a:pt x="680577" y="581244"/>
                  <a:pt x="589975" y="488109"/>
                </a:cubicBezTo>
                <a:lnTo>
                  <a:pt x="163827" y="53388"/>
                </a:lnTo>
                <a:cubicBezTo>
                  <a:pt x="73244" y="-39004"/>
                  <a:pt x="-194" y="-9001"/>
                  <a:pt x="-194" y="120063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 sz="2000"/>
          </a:p>
        </p:txBody>
      </p:sp>
      <p:sp>
        <p:nvSpPr>
          <p:cNvPr id="1360781748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18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9560474" name="Rechteck 5"/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71658848" name="Rechteck 5"/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90156907" name="Rechteck 5"/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13436722" name="Rechteck 5"/>
          <p:cNvSpPr/>
          <p:nvPr/>
        </p:nvSpPr>
        <p:spPr bwMode="auto">
          <a:xfrm>
            <a:off x="2972045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10636326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What is machine learning?</a:t>
            </a:r>
          </a:p>
        </p:txBody>
      </p:sp>
      <p:sp>
        <p:nvSpPr>
          <p:cNvPr id="1753691361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19</a:t>
            </a:fld>
            <a:endParaRPr lang="de-DE"/>
          </a:p>
        </p:txBody>
      </p:sp>
      <p:sp>
        <p:nvSpPr>
          <p:cNvPr id="471125970" name="Rechteck 5"/>
          <p:cNvSpPr/>
          <p:nvPr/>
        </p:nvSpPr>
        <p:spPr bwMode="auto">
          <a:xfrm>
            <a:off x="2971052" y="6183246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71174069" name="TextBox 13"/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236169606" name="TextBox 14"/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615158492" name="TextBox 16"/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1506580644" name="TextBox 17"/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D737FE-039E-424B-2EF9-B8CE0ED0B849}"/>
              </a:ext>
            </a:extLst>
          </p:cNvPr>
          <p:cNvGrpSpPr/>
          <p:nvPr/>
        </p:nvGrpSpPr>
        <p:grpSpPr>
          <a:xfrm>
            <a:off x="8195805" y="1411592"/>
            <a:ext cx="4023360" cy="4023360"/>
            <a:chOff x="8195805" y="1411592"/>
            <a:chExt cx="4023360" cy="4023360"/>
          </a:xfrm>
          <a:noFill/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0DA359B-7200-BB33-26C2-AFC3153EFBBF}"/>
                </a:ext>
              </a:extLst>
            </p:cNvPr>
            <p:cNvSpPr/>
            <p:nvPr/>
          </p:nvSpPr>
          <p:spPr bwMode="auto">
            <a:xfrm>
              <a:off x="8195805" y="1411592"/>
              <a:ext cx="4023360" cy="4023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AE99EA-23B7-290C-39CD-1FB9D74519DF}"/>
                </a:ext>
              </a:extLst>
            </p:cNvPr>
            <p:cNvSpPr txBox="1"/>
            <p:nvPr/>
          </p:nvSpPr>
          <p:spPr bwMode="auto">
            <a:xfrm>
              <a:off x="8490788" y="1543004"/>
              <a:ext cx="3456384" cy="859210"/>
            </a:xfrm>
            <a:prstGeom prst="rect">
              <a:avLst/>
            </a:prstGeom>
            <a:grpFill/>
            <a:ln>
              <a:noFill/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b="1" dirty="0">
                  <a:noFill/>
                </a:rPr>
                <a:t>Quantum Machine Learning</a:t>
              </a:r>
            </a:p>
            <a:p>
              <a:pPr algn="ctr">
                <a:defRPr/>
              </a:pPr>
              <a:endParaRPr b="1" dirty="0">
                <a:noFill/>
              </a:endParaRPr>
            </a:p>
            <a:p>
              <a:pPr algn="ctr">
                <a:defRPr/>
              </a:pPr>
              <a:r>
                <a:rPr lang="en-US" sz="1600" dirty="0">
                  <a:noFill/>
                </a:rPr>
                <a:t>quantumly finding patterns in data</a:t>
              </a:r>
              <a:endParaRPr sz="1600" dirty="0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9CAB67B-C299-90A8-44FA-8A44CFC7EDCD}"/>
                    </a:ext>
                  </a:extLst>
                </p:cNvPr>
                <p:cNvSpPr txBox="1"/>
                <p:nvPr/>
              </p:nvSpPr>
              <p:spPr bwMode="auto">
                <a:xfrm>
                  <a:off x="9281874" y="2778684"/>
                  <a:ext cx="1786293" cy="33323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b="0" dirty="0">
                      <a:noFill/>
                    </a:rPr>
                    <a:t>Data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noFill/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600" b="0" i="1" smtClean="0">
                          <a:noFill/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ar-AE" sz="1600" b="1" i="1" smtClean="0">
                              <a:noFill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b="1" i="1" smtClean="0">
                              <a:noFill/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ar-AE" sz="1600" b="0" i="1" smtClean="0">
                              <a:noFill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1600" b="1" i="1" smtClean="0">
                          <a:noFill/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 sz="1600" b="1" i="1" smtClean="0">
                              <a:noFill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b="1" i="1" smtClean="0">
                              <a:noFill/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ar-AE" sz="1600" b="0" i="1" smtClean="0">
                              <a:noFill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1600" b="1" i="1" smtClean="0">
                          <a:noFill/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lang="ar-AE" sz="1600" dirty="0">
                    <a:noFill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9CAB67B-C299-90A8-44FA-8A44CFC7ED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281874" y="2778684"/>
                  <a:ext cx="1786293" cy="33323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3D331DE-8798-AF21-A685-6395B9DCD4FB}"/>
                    </a:ext>
                  </a:extLst>
                </p:cNvPr>
                <p:cNvSpPr txBox="1"/>
                <p:nvPr/>
              </p:nvSpPr>
              <p:spPr bwMode="auto">
                <a:xfrm>
                  <a:off x="11157415" y="3511380"/>
                  <a:ext cx="1043071" cy="332912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>
                      <a:noFill/>
                    </a:rPr>
                    <a:t>Loss</a:t>
                  </a:r>
                  <a14:m>
                    <m:oMath xmlns:m="http://schemas.openxmlformats.org/officeDocument/2006/math">
                      <m:r>
                        <a:rPr lang="en-US" sz="1600" b="0" i="0" smtClean="0">
                          <a:noFill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noFill/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lang="en-US" sz="1600" dirty="0">
                    <a:noFill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3D331DE-8798-AF21-A685-6395B9DCD4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157415" y="3511380"/>
                  <a:ext cx="1043071" cy="33291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3D95BB3-0399-115D-A928-BB64F22E8C00}"/>
                </a:ext>
              </a:extLst>
            </p:cNvPr>
            <p:cNvSpPr txBox="1"/>
            <p:nvPr/>
          </p:nvSpPr>
          <p:spPr bwMode="auto">
            <a:xfrm>
              <a:off x="9646998" y="3533956"/>
              <a:ext cx="1043067" cy="298800"/>
            </a:xfrm>
            <a:prstGeom prst="rect">
              <a:avLst/>
            </a:prstGeom>
            <a:grpFill/>
            <a:ln w="19050">
              <a:noFill/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400" dirty="0">
                  <a:noFill/>
                </a:rPr>
                <a:t>training</a:t>
              </a:r>
              <a:endParaRPr sz="1400" dirty="0">
                <a:noFill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916DAA6-F3A8-2C4A-ACD8-7FA6B2F28CE4}"/>
                </a:ext>
              </a:extLst>
            </p:cNvPr>
            <p:cNvCxnSpPr/>
            <p:nvPr/>
          </p:nvCxnSpPr>
          <p:spPr bwMode="auto">
            <a:xfrm>
              <a:off x="10160516" y="3159396"/>
              <a:ext cx="0" cy="278557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02DEEBB-55C6-A7FD-85C5-A737FDC030C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0822162" y="3675743"/>
              <a:ext cx="282985" cy="0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BFB510F-FFFD-02AF-7B87-8D5C3984AA64}"/>
                </a:ext>
              </a:extLst>
            </p:cNvPr>
            <p:cNvCxnSpPr/>
            <p:nvPr/>
          </p:nvCxnSpPr>
          <p:spPr bwMode="auto">
            <a:xfrm>
              <a:off x="10160294" y="3935190"/>
              <a:ext cx="0" cy="278557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8BD40B8-F66C-AE6D-A117-EB590E2AA880}"/>
                    </a:ext>
                  </a:extLst>
                </p:cNvPr>
                <p:cNvSpPr txBox="1"/>
                <p:nvPr/>
              </p:nvSpPr>
              <p:spPr bwMode="auto">
                <a:xfrm>
                  <a:off x="9292317" y="4238319"/>
                  <a:ext cx="1671337" cy="568874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600" b="0" dirty="0">
                      <a:noFill/>
                    </a:rPr>
                    <a:t>Trained model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noFill/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noFill/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600" b="0" i="1" smtClean="0">
                          <a:noFill/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ar-AE" sz="1600" b="1" i="1" smtClean="0">
                              <a:noFill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1600" b="1" i="1" smtClean="0">
                                  <a:noFill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b="1" i="1" smtClean="0">
                                  <a:noFill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ar-AE" sz="1600" b="0" i="1" smtClean="0">
                                  <a:noFill/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ar-AE" sz="1600" b="1" i="1" smtClean="0">
                          <a:noFill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600" b="1" i="1" smtClean="0">
                              <a:noFill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b="1" i="1" smtClean="0">
                              <a:noFill/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ar-AE" sz="1600" b="0" i="1" smtClean="0">
                              <a:noFill/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lang="ar-AE" dirty="0">
                    <a:noFill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8BD40B8-F66C-AE6D-A117-EB590E2AA8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292317" y="4238319"/>
                  <a:ext cx="1671337" cy="56887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615A081-FF50-3C41-0881-815E3C8D5F4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252921" y="3680902"/>
              <a:ext cx="282985" cy="0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C94DFFE-F040-FE82-2C29-AB6A15B2355A}"/>
                    </a:ext>
                  </a:extLst>
                </p:cNvPr>
                <p:cNvSpPr txBox="1"/>
                <p:nvPr/>
              </p:nvSpPr>
              <p:spPr bwMode="auto">
                <a:xfrm>
                  <a:off x="8228812" y="3433571"/>
                  <a:ext cx="1043071" cy="568874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>
                      <a:noFill/>
                    </a:rPr>
                    <a:t>Quantum model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noFill/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lang="en-US" sz="1600" dirty="0">
                    <a:noFill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C94DFFE-F040-FE82-2C29-AB6A15B235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228812" y="3433571"/>
                  <a:ext cx="1043071" cy="56887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9D652D0-B830-7A54-A691-5E11268073ED}"/>
              </a:ext>
            </a:extLst>
          </p:cNvPr>
          <p:cNvGrpSpPr/>
          <p:nvPr/>
        </p:nvGrpSpPr>
        <p:grpSpPr>
          <a:xfrm>
            <a:off x="4071910" y="1412776"/>
            <a:ext cx="4051872" cy="4023360"/>
            <a:chOff x="2026605" y="1411592"/>
            <a:chExt cx="4051872" cy="402336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A42418F-8B38-D50C-19FA-C496E00CA22D}"/>
                </a:ext>
              </a:extLst>
            </p:cNvPr>
            <p:cNvSpPr/>
            <p:nvPr/>
          </p:nvSpPr>
          <p:spPr bwMode="auto">
            <a:xfrm>
              <a:off x="2026605" y="1411592"/>
              <a:ext cx="4023360" cy="402336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65FC2E7-CD3F-AC69-77AD-84EFA55B0654}"/>
                </a:ext>
              </a:extLst>
            </p:cNvPr>
            <p:cNvSpPr txBox="1"/>
            <p:nvPr/>
          </p:nvSpPr>
          <p:spPr bwMode="auto">
            <a:xfrm>
              <a:off x="2623438" y="1522715"/>
              <a:ext cx="2865716" cy="888705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b="1" dirty="0"/>
                <a:t>Machine Learning</a:t>
              </a:r>
            </a:p>
            <a:p>
              <a:pPr algn="ctr">
                <a:defRPr/>
              </a:pPr>
              <a:endParaRPr b="1" dirty="0"/>
            </a:p>
            <a:p>
              <a:pPr algn="ctr">
                <a:defRPr/>
              </a:pPr>
              <a:r>
                <a:rPr lang="en-US" sz="1600" dirty="0"/>
                <a:t>finding patterns in data</a:t>
              </a:r>
              <a:endParaRPr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4193727-4CEA-BFCA-E2D2-8405558EFA9D}"/>
                    </a:ext>
                  </a:extLst>
                </p:cNvPr>
                <p:cNvSpPr txBox="1"/>
                <p:nvPr/>
              </p:nvSpPr>
              <p:spPr bwMode="auto">
                <a:xfrm>
                  <a:off x="3159865" y="2778684"/>
                  <a:ext cx="1786293" cy="333233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b="0" dirty="0"/>
                    <a:t>Data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4193727-4CEA-BFCA-E2D2-8405558EFA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59865" y="2778684"/>
                  <a:ext cx="1786293" cy="333233"/>
                </a:xfrm>
                <a:prstGeom prst="rect">
                  <a:avLst/>
                </a:prstGeom>
                <a:blipFill>
                  <a:blip r:embed="rId7"/>
                  <a:stretch>
                    <a:fillRect l="-1706" t="-1818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DE8719-4314-9676-D348-F18F5B0A0789}"/>
                    </a:ext>
                  </a:extLst>
                </p:cNvPr>
                <p:cNvSpPr txBox="1"/>
                <p:nvPr/>
              </p:nvSpPr>
              <p:spPr bwMode="auto">
                <a:xfrm>
                  <a:off x="5035406" y="3511380"/>
                  <a:ext cx="1043071" cy="33291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/>
                    <a:t>Loss</a:t>
                  </a:r>
                  <a14:m>
                    <m:oMath xmlns:m="http://schemas.openxmlformats.org/officeDocument/2006/math"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DE8719-4314-9676-D348-F18F5B0A07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35406" y="3511380"/>
                  <a:ext cx="1043071" cy="332912"/>
                </a:xfrm>
                <a:prstGeom prst="rect">
                  <a:avLst/>
                </a:prstGeom>
                <a:blipFill>
                  <a:blip r:embed="rId8"/>
                  <a:stretch>
                    <a:fillRect l="-2924" t="-1818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448A54D-07F2-FACB-2E7B-6970784384AA}"/>
                </a:ext>
              </a:extLst>
            </p:cNvPr>
            <p:cNvSpPr txBox="1"/>
            <p:nvPr/>
          </p:nvSpPr>
          <p:spPr bwMode="auto">
            <a:xfrm>
              <a:off x="3524989" y="3533956"/>
              <a:ext cx="1043067" cy="298800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400" dirty="0"/>
                <a:t>training</a:t>
              </a:r>
              <a:endParaRPr sz="1400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8B017FE-5684-C5FD-702B-60443A455A1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38507" y="3159396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4CA6951-B2BD-C3D2-D964-ABBDCFBB7B8B}"/>
                </a:ext>
              </a:extLst>
            </p:cNvPr>
            <p:cNvCxnSpPr/>
            <p:nvPr/>
          </p:nvCxnSpPr>
          <p:spPr bwMode="auto">
            <a:xfrm>
              <a:off x="4038285" y="3935190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2FFD008-52E9-7E74-29E7-2F1A676B3FF2}"/>
                    </a:ext>
                  </a:extLst>
                </p:cNvPr>
                <p:cNvSpPr txBox="1"/>
                <p:nvPr/>
              </p:nvSpPr>
              <p:spPr bwMode="auto">
                <a:xfrm>
                  <a:off x="3170308" y="4238319"/>
                  <a:ext cx="1671337" cy="568874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600" b="0" dirty="0"/>
                    <a:t>Trained </a:t>
                  </a:r>
                  <a:r>
                    <a:rPr lang="en-US" sz="1600" b="0" dirty="0" err="1"/>
                    <a:t>model</a:t>
                  </a:r>
                  <a:r>
                    <a:rPr lang="en-US" sz="1600" b="0" dirty="0"/>
                    <a:t>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2FFD008-52E9-7E74-29E7-2F1A676B3F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70308" y="4238319"/>
                  <a:ext cx="1671337" cy="568874"/>
                </a:xfrm>
                <a:prstGeom prst="rect">
                  <a:avLst/>
                </a:prstGeom>
                <a:blipFill>
                  <a:blip r:embed="rId9"/>
                  <a:stretch>
                    <a:fillRect t="-2128" b="-31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93B76AD-D138-5F28-D8AF-610F1E0ECC99}"/>
                    </a:ext>
                  </a:extLst>
                </p:cNvPr>
                <p:cNvSpPr txBox="1"/>
                <p:nvPr/>
              </p:nvSpPr>
              <p:spPr bwMode="auto">
                <a:xfrm>
                  <a:off x="2250965" y="3525138"/>
                  <a:ext cx="1043071" cy="33291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/>
                    <a:t>Model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93B76AD-D138-5F28-D8AF-610F1E0ECC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50965" y="3525138"/>
                  <a:ext cx="1043071" cy="332912"/>
                </a:xfrm>
                <a:prstGeom prst="rect">
                  <a:avLst/>
                </a:prstGeom>
                <a:blipFill>
                  <a:blip r:embed="rId10"/>
                  <a:stretch>
                    <a:fillRect l="-2924" t="-1818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DB44E9C-D129-A060-7ED9-9B0B846022EB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3299144" y="3536464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5AFC095-9B7E-429D-A2CD-607564ADF6B8}"/>
                </a:ext>
              </a:extLst>
            </p:cNvPr>
            <p:cNvCxnSpPr>
              <a:cxnSpLocks/>
            </p:cNvCxnSpPr>
            <p:nvPr/>
          </p:nvCxnSpPr>
          <p:spPr bwMode="auto">
            <a:xfrm rot="5400000">
              <a:off x="4839493" y="3544702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8DC7FE37-711F-8AA0-A80A-6134EFAAC97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D10EB8AD-160D-32B3-E92E-67267BFD0FA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QUEST TC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89EC6E2A-89F4-983D-6C5A-0A881AF167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</a:t>
            </a:fld>
            <a:endParaRPr lang="de-DE"/>
          </a:p>
        </p:txBody>
      </p:sp>
      <p:sp>
        <p:nvSpPr>
          <p:cNvPr id="2" name="Google Shape;62;p6">
            <a:extLst>
              <a:ext uri="{FF2B5EF4-FFF2-40B4-BE49-F238E27FC236}">
                <a16:creationId xmlns:a16="http://schemas.microsoft.com/office/drawing/2014/main" id="{C56DD6D0-8AC8-C2D4-EDF5-F9EAE30C91FC}"/>
              </a:ext>
            </a:extLst>
          </p:cNvPr>
          <p:cNvSpPr txBox="1">
            <a:spLocks/>
          </p:cNvSpPr>
          <p:nvPr/>
        </p:nvSpPr>
        <p:spPr bwMode="auto">
          <a:xfrm>
            <a:off x="3101009" y="6356350"/>
            <a:ext cx="599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US"/>
            </a:defPPr>
            <a:lvl1pPr marL="0" algn="l" defTabSz="457200">
              <a:defRPr sz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>
              <a:buSzPts val="1400"/>
            </a:pPr>
            <a:r>
              <a:rPr lang="en-US"/>
              <a:t>QUEST structure</a:t>
            </a:r>
            <a:endParaRPr lang="en-US" dirty="0"/>
          </a:p>
        </p:txBody>
      </p:sp>
      <p:sp>
        <p:nvSpPr>
          <p:cNvPr id="3" name="Google Shape;63;p6">
            <a:extLst>
              <a:ext uri="{FF2B5EF4-FFF2-40B4-BE49-F238E27FC236}">
                <a16:creationId xmlns:a16="http://schemas.microsoft.com/office/drawing/2014/main" id="{C2AD3FB3-45E0-C378-6716-E2B4207A8165}"/>
              </a:ext>
            </a:extLst>
          </p:cNvPr>
          <p:cNvSpPr txBox="1">
            <a:spLocks/>
          </p:cNvSpPr>
          <p:nvPr/>
        </p:nvSpPr>
        <p:spPr>
          <a:xfrm>
            <a:off x="9090991" y="6356350"/>
            <a:ext cx="152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mtClean="0"/>
              <a:pPr rtl="0">
                <a:buClr>
                  <a:srgbClr val="000000"/>
                </a:buClr>
                <a:buFont typeface="Arial"/>
                <a:buNone/>
              </a:pPr>
              <a:t>2</a:t>
            </a:fld>
            <a:endParaRPr lang="en-US"/>
          </a:p>
        </p:txBody>
      </p:sp>
      <p:pic>
        <p:nvPicPr>
          <p:cNvPr id="5" name="Picture 4" descr="A person with long hair wearing glasses&#10;&#10;AI-generated content may be incorrect.">
            <a:extLst>
              <a:ext uri="{FF2B5EF4-FFF2-40B4-BE49-F238E27FC236}">
                <a16:creationId xmlns:a16="http://schemas.microsoft.com/office/drawing/2014/main" id="{52C758D6-77BF-A4D2-B645-AA0BB3B08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2018" y="4034397"/>
            <a:ext cx="1001945" cy="12524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D693C8-AC41-8620-245F-435BBE8CD6D8}"/>
              </a:ext>
            </a:extLst>
          </p:cNvPr>
          <p:cNvSpPr txBox="1"/>
          <p:nvPr/>
        </p:nvSpPr>
        <p:spPr>
          <a:xfrm>
            <a:off x="9301075" y="5340035"/>
            <a:ext cx="130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800" dirty="0"/>
              <a:t>Prajakta</a:t>
            </a:r>
          </a:p>
          <a:p>
            <a:r>
              <a:rPr lang="en-PL" sz="1800" dirty="0"/>
              <a:t>Sathe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1F72DC-EE60-4635-5065-0793E063717C}"/>
              </a:ext>
            </a:extLst>
          </p:cNvPr>
          <p:cNvSpPr txBox="1"/>
          <p:nvPr/>
        </p:nvSpPr>
        <p:spPr>
          <a:xfrm>
            <a:off x="4196524" y="5243653"/>
            <a:ext cx="3061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800" dirty="0"/>
              <a:t>Francesca </a:t>
            </a:r>
          </a:p>
          <a:p>
            <a:r>
              <a:rPr lang="en-PL" sz="1800" dirty="0"/>
              <a:t>de Falco</a:t>
            </a:r>
          </a:p>
        </p:txBody>
      </p:sp>
      <p:pic>
        <p:nvPicPr>
          <p:cNvPr id="9" name="Picture 8" descr="A person smiling for a picture&#10;&#10;AI-generated content may be incorrect.">
            <a:extLst>
              <a:ext uri="{FF2B5EF4-FFF2-40B4-BE49-F238E27FC236}">
                <a16:creationId xmlns:a16="http://schemas.microsoft.com/office/drawing/2014/main" id="{0DCECB73-73D0-2B89-46B8-C58293929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732" y="4006401"/>
            <a:ext cx="993926" cy="123725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528370D-2948-F105-87A1-A9893E0AD1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23028" b="51991"/>
          <a:stretch>
            <a:fillRect/>
          </a:stretch>
        </p:blipFill>
        <p:spPr>
          <a:xfrm>
            <a:off x="3753516" y="698500"/>
            <a:ext cx="3947267" cy="234411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4550509-5BBB-6390-AE31-A1F5462AE5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75875"/>
          <a:stretch>
            <a:fillRect/>
          </a:stretch>
        </p:blipFill>
        <p:spPr>
          <a:xfrm>
            <a:off x="316850" y="3565550"/>
            <a:ext cx="3924278" cy="225068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40454ED-A649-CAA5-1A14-C85BE60EF0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49565" b="24125"/>
          <a:stretch>
            <a:fillRect/>
          </a:stretch>
        </p:blipFill>
        <p:spPr>
          <a:xfrm>
            <a:off x="6522670" y="3483508"/>
            <a:ext cx="4092321" cy="255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07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0453FEBB-3D98-5172-53A9-24076793034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9560474" name="Rechteck 5">
            <a:extLst>
              <a:ext uri="{FF2B5EF4-FFF2-40B4-BE49-F238E27FC236}">
                <a16:creationId xmlns:a16="http://schemas.microsoft.com/office/drawing/2014/main" id="{CF35EC5D-954A-01B2-6F71-00A073C8D7B2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71658848" name="Rechteck 5">
            <a:extLst>
              <a:ext uri="{FF2B5EF4-FFF2-40B4-BE49-F238E27FC236}">
                <a16:creationId xmlns:a16="http://schemas.microsoft.com/office/drawing/2014/main" id="{135DDF79-26B5-5879-CECD-9E82F286E8C8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90156907" name="Rechteck 5">
            <a:extLst>
              <a:ext uri="{FF2B5EF4-FFF2-40B4-BE49-F238E27FC236}">
                <a16:creationId xmlns:a16="http://schemas.microsoft.com/office/drawing/2014/main" id="{BEC690F6-4214-54B7-695F-F083B1878272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13436722" name="Rechteck 5">
            <a:extLst>
              <a:ext uri="{FF2B5EF4-FFF2-40B4-BE49-F238E27FC236}">
                <a16:creationId xmlns:a16="http://schemas.microsoft.com/office/drawing/2014/main" id="{CBAB57DA-ABBF-5F22-4BB8-8A5311A71717}"/>
              </a:ext>
            </a:extLst>
          </p:cNvPr>
          <p:cNvSpPr/>
          <p:nvPr/>
        </p:nvSpPr>
        <p:spPr bwMode="auto">
          <a:xfrm>
            <a:off x="2972045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10636326" name="Titel 1">
            <a:extLst>
              <a:ext uri="{FF2B5EF4-FFF2-40B4-BE49-F238E27FC236}">
                <a16:creationId xmlns:a16="http://schemas.microsoft.com/office/drawing/2014/main" id="{4FE35C07-CB8C-C98E-3960-3591336AC2F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What about a quantum model?</a:t>
            </a:r>
          </a:p>
        </p:txBody>
      </p:sp>
      <p:sp>
        <p:nvSpPr>
          <p:cNvPr id="1753691361" name="Slide Number Placeholder 15">
            <a:extLst>
              <a:ext uri="{FF2B5EF4-FFF2-40B4-BE49-F238E27FC236}">
                <a16:creationId xmlns:a16="http://schemas.microsoft.com/office/drawing/2014/main" id="{C818F3AD-232C-76F5-F2DB-893518F4C1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20</a:t>
            </a:fld>
            <a:endParaRPr lang="de-DE"/>
          </a:p>
        </p:txBody>
      </p:sp>
      <p:sp>
        <p:nvSpPr>
          <p:cNvPr id="471125970" name="Rechteck 5">
            <a:extLst>
              <a:ext uri="{FF2B5EF4-FFF2-40B4-BE49-F238E27FC236}">
                <a16:creationId xmlns:a16="http://schemas.microsoft.com/office/drawing/2014/main" id="{B0C849E3-9442-6431-3570-47ABC61E5F3B}"/>
              </a:ext>
            </a:extLst>
          </p:cNvPr>
          <p:cNvSpPr/>
          <p:nvPr/>
        </p:nvSpPr>
        <p:spPr bwMode="auto">
          <a:xfrm>
            <a:off x="2971052" y="6183246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71174069" name="TextBox 13">
            <a:extLst>
              <a:ext uri="{FF2B5EF4-FFF2-40B4-BE49-F238E27FC236}">
                <a16:creationId xmlns:a16="http://schemas.microsoft.com/office/drawing/2014/main" id="{5E687D90-1606-72D5-DED5-7497C7628E6C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236169606" name="TextBox 14">
            <a:extLst>
              <a:ext uri="{FF2B5EF4-FFF2-40B4-BE49-F238E27FC236}">
                <a16:creationId xmlns:a16="http://schemas.microsoft.com/office/drawing/2014/main" id="{17076054-E6FB-B6A4-F054-FBF2B238EF85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615158492" name="TextBox 16">
            <a:extLst>
              <a:ext uri="{FF2B5EF4-FFF2-40B4-BE49-F238E27FC236}">
                <a16:creationId xmlns:a16="http://schemas.microsoft.com/office/drawing/2014/main" id="{E028EF3A-5C9E-AB3A-8431-F4AF744B451C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1506580644" name="TextBox 17">
            <a:extLst>
              <a:ext uri="{FF2B5EF4-FFF2-40B4-BE49-F238E27FC236}">
                <a16:creationId xmlns:a16="http://schemas.microsoft.com/office/drawing/2014/main" id="{36F47E6F-AE36-E948-80E4-78998576D9F6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0768FC6-C126-D2D1-7C6E-C2C4EA82B2AE}"/>
              </a:ext>
            </a:extLst>
          </p:cNvPr>
          <p:cNvGrpSpPr/>
          <p:nvPr/>
        </p:nvGrpSpPr>
        <p:grpSpPr>
          <a:xfrm>
            <a:off x="6161057" y="1411592"/>
            <a:ext cx="4023360" cy="4023360"/>
            <a:chOff x="6161057" y="1411592"/>
            <a:chExt cx="4023360" cy="402336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7F0AC4F-588A-0ACD-CEC1-D8C287193C4C}"/>
                </a:ext>
              </a:extLst>
            </p:cNvPr>
            <p:cNvSpPr/>
            <p:nvPr/>
          </p:nvSpPr>
          <p:spPr bwMode="auto">
            <a:xfrm>
              <a:off x="6161057" y="1411592"/>
              <a:ext cx="4023360" cy="402336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DE0E544-8660-9D76-AE18-85A52F71F483}"/>
                </a:ext>
              </a:extLst>
            </p:cNvPr>
            <p:cNvSpPr txBox="1"/>
            <p:nvPr/>
          </p:nvSpPr>
          <p:spPr bwMode="auto">
            <a:xfrm>
              <a:off x="6456040" y="1543004"/>
              <a:ext cx="3456384" cy="859210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Quantum</a:t>
              </a:r>
              <a:r>
                <a:rPr lang="en-US" b="1" dirty="0"/>
                <a:t> Machine Learning</a:t>
              </a:r>
            </a:p>
            <a:p>
              <a:pPr algn="ctr">
                <a:defRPr/>
              </a:pPr>
              <a:endParaRPr b="1" dirty="0"/>
            </a:p>
            <a:p>
              <a:pPr algn="ctr">
                <a:defRPr/>
              </a:pPr>
              <a:r>
                <a:rPr lang="en-US" sz="16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quantumly</a:t>
              </a:r>
              <a:r>
                <a:rPr lang="en-US" sz="1600" dirty="0"/>
                <a:t> finding patterns in data</a:t>
              </a:r>
              <a:endParaRPr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D30D9D9-E5FB-8876-571D-4487B181D842}"/>
                    </a:ext>
                  </a:extLst>
                </p:cNvPr>
                <p:cNvSpPr txBox="1"/>
                <p:nvPr/>
              </p:nvSpPr>
              <p:spPr bwMode="auto">
                <a:xfrm>
                  <a:off x="7247126" y="2778684"/>
                  <a:ext cx="1786293" cy="333233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b="0" dirty="0"/>
                    <a:t>Data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D30D9D9-E5FB-8876-571D-4487B181D8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47126" y="2778684"/>
                  <a:ext cx="1786293" cy="333233"/>
                </a:xfrm>
                <a:prstGeom prst="rect">
                  <a:avLst/>
                </a:prstGeom>
                <a:blipFill>
                  <a:blip r:embed="rId3"/>
                  <a:stretch>
                    <a:fillRect l="-1706" t="-3704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3607D86-6E98-AD02-11E6-EC7063204B3A}"/>
                    </a:ext>
                  </a:extLst>
                </p:cNvPr>
                <p:cNvSpPr txBox="1"/>
                <p:nvPr/>
              </p:nvSpPr>
              <p:spPr bwMode="auto">
                <a:xfrm>
                  <a:off x="9122667" y="3511380"/>
                  <a:ext cx="1043071" cy="33291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/>
                    <a:t>Loss</a:t>
                  </a:r>
                  <a14:m>
                    <m:oMath xmlns:m="http://schemas.openxmlformats.org/officeDocument/2006/math"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3607D86-6E98-AD02-11E6-EC7063204B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122667" y="3511380"/>
                  <a:ext cx="1043071" cy="332912"/>
                </a:xfrm>
                <a:prstGeom prst="rect">
                  <a:avLst/>
                </a:prstGeom>
                <a:blipFill>
                  <a:blip r:embed="rId4"/>
                  <a:stretch>
                    <a:fillRect l="-2924" t="-1818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D3479CD-0BEF-986D-E070-E7E0F71B2119}"/>
                </a:ext>
              </a:extLst>
            </p:cNvPr>
            <p:cNvSpPr txBox="1"/>
            <p:nvPr/>
          </p:nvSpPr>
          <p:spPr bwMode="auto">
            <a:xfrm>
              <a:off x="7612250" y="3533956"/>
              <a:ext cx="1043067" cy="2988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400" dirty="0"/>
                <a:t>training</a:t>
              </a:r>
              <a:endParaRPr sz="1400" dirty="0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C9695B0-45D4-9DDB-95D4-8E824E41150C}"/>
                </a:ext>
              </a:extLst>
            </p:cNvPr>
            <p:cNvCxnSpPr/>
            <p:nvPr/>
          </p:nvCxnSpPr>
          <p:spPr bwMode="auto">
            <a:xfrm>
              <a:off x="8125768" y="3159396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FD444A1-F870-BEFF-E278-2576EA75E02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787414" y="3675743"/>
              <a:ext cx="28298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2993930-35AE-7E16-37AD-1429AD7949C1}"/>
                </a:ext>
              </a:extLst>
            </p:cNvPr>
            <p:cNvCxnSpPr/>
            <p:nvPr/>
          </p:nvCxnSpPr>
          <p:spPr bwMode="auto">
            <a:xfrm>
              <a:off x="8125546" y="3935190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1DBDBE2-E4FA-7C5D-7E1C-0F42338ECC9A}"/>
                    </a:ext>
                  </a:extLst>
                </p:cNvPr>
                <p:cNvSpPr txBox="1"/>
                <p:nvPr/>
              </p:nvSpPr>
              <p:spPr bwMode="auto">
                <a:xfrm>
                  <a:off x="7257569" y="4238319"/>
                  <a:ext cx="1671337" cy="568874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600" b="0" dirty="0"/>
                    <a:t>Trained </a:t>
                  </a:r>
                  <a:r>
                    <a:rPr lang="en-US" sz="1600" b="0" dirty="0" err="1"/>
                    <a:t>model</a:t>
                  </a:r>
                  <a:r>
                    <a:rPr lang="en-US" sz="1600" b="0" dirty="0"/>
                    <a:t>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6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1DBDBE2-E4FA-7C5D-7E1C-0F42338ECC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57569" y="4238319"/>
                  <a:ext cx="1671337" cy="568874"/>
                </a:xfrm>
                <a:prstGeom prst="rect">
                  <a:avLst/>
                </a:prstGeom>
                <a:blipFill>
                  <a:blip r:embed="rId5"/>
                  <a:stretch>
                    <a:fillRect t="-2128" b="-31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179D557-B828-2075-FFD7-2D11E3C12C7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218173" y="3680902"/>
              <a:ext cx="28298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2095BC6-DA5D-A50B-B822-6B0CD1031832}"/>
                    </a:ext>
                  </a:extLst>
                </p:cNvPr>
                <p:cNvSpPr txBox="1"/>
                <p:nvPr/>
              </p:nvSpPr>
              <p:spPr bwMode="auto">
                <a:xfrm>
                  <a:off x="6194064" y="3433571"/>
                  <a:ext cx="1043071" cy="568874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rPr>
                    <a:t>Quantum model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lang="en-US" sz="1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2095BC6-DA5D-A50B-B822-6B0CD10318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194064" y="3433571"/>
                  <a:ext cx="1043071" cy="568874"/>
                </a:xfrm>
                <a:prstGeom prst="rect">
                  <a:avLst/>
                </a:prstGeom>
                <a:blipFill>
                  <a:blip r:embed="rId6"/>
                  <a:stretch>
                    <a:fillRect l="-2339" t="-2128" r="-5848" b="-10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F7AA086-FDD2-4EB1-D636-8E00F6ED9254}"/>
              </a:ext>
            </a:extLst>
          </p:cNvPr>
          <p:cNvGrpSpPr/>
          <p:nvPr/>
        </p:nvGrpSpPr>
        <p:grpSpPr>
          <a:xfrm>
            <a:off x="2026605" y="1411592"/>
            <a:ext cx="4051872" cy="4023360"/>
            <a:chOff x="2026605" y="1411592"/>
            <a:chExt cx="4051872" cy="402336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CCE5226-1B23-10F7-E455-52FF51EABE37}"/>
                </a:ext>
              </a:extLst>
            </p:cNvPr>
            <p:cNvSpPr/>
            <p:nvPr/>
          </p:nvSpPr>
          <p:spPr bwMode="auto">
            <a:xfrm>
              <a:off x="2026605" y="1411592"/>
              <a:ext cx="4023360" cy="402336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C653C67-748D-8A65-D5A7-871EE7A613FF}"/>
                </a:ext>
              </a:extLst>
            </p:cNvPr>
            <p:cNvSpPr txBox="1"/>
            <p:nvPr/>
          </p:nvSpPr>
          <p:spPr bwMode="auto">
            <a:xfrm>
              <a:off x="2623438" y="1522715"/>
              <a:ext cx="2865716" cy="888705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b="1" dirty="0"/>
                <a:t>Machine Learning</a:t>
              </a:r>
            </a:p>
            <a:p>
              <a:pPr algn="ctr">
                <a:defRPr/>
              </a:pPr>
              <a:endParaRPr b="1" dirty="0"/>
            </a:p>
            <a:p>
              <a:pPr algn="ctr">
                <a:defRPr/>
              </a:pPr>
              <a:r>
                <a:rPr lang="en-US" sz="1600" dirty="0"/>
                <a:t>finding patterns in data</a:t>
              </a:r>
              <a:endParaRPr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A364D76-A7EB-3222-145F-AC86E838C7F2}"/>
                    </a:ext>
                  </a:extLst>
                </p:cNvPr>
                <p:cNvSpPr txBox="1"/>
                <p:nvPr/>
              </p:nvSpPr>
              <p:spPr bwMode="auto">
                <a:xfrm>
                  <a:off x="3159865" y="2778684"/>
                  <a:ext cx="1786293" cy="333233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b="0" dirty="0"/>
                    <a:t>Data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A364D76-A7EB-3222-145F-AC86E838C7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59865" y="2778684"/>
                  <a:ext cx="1786293" cy="333233"/>
                </a:xfrm>
                <a:prstGeom prst="rect">
                  <a:avLst/>
                </a:prstGeom>
                <a:blipFill>
                  <a:blip r:embed="rId7"/>
                  <a:stretch>
                    <a:fillRect l="-1365" t="-3704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83D5033-E264-89CB-2D08-AF514E712E4E}"/>
                    </a:ext>
                  </a:extLst>
                </p:cNvPr>
                <p:cNvSpPr txBox="1"/>
                <p:nvPr/>
              </p:nvSpPr>
              <p:spPr bwMode="auto">
                <a:xfrm>
                  <a:off x="5035406" y="3511380"/>
                  <a:ext cx="1043071" cy="33291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/>
                    <a:t>Loss</a:t>
                  </a:r>
                  <a14:m>
                    <m:oMath xmlns:m="http://schemas.openxmlformats.org/officeDocument/2006/math"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83D5033-E264-89CB-2D08-AF514E712E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35406" y="3511380"/>
                  <a:ext cx="1043071" cy="332912"/>
                </a:xfrm>
                <a:prstGeom prst="rect">
                  <a:avLst/>
                </a:prstGeom>
                <a:blipFill>
                  <a:blip r:embed="rId8"/>
                  <a:stretch>
                    <a:fillRect l="-2339" t="-1818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7068FCA-BB65-4AB5-5B27-8DC0444C0906}"/>
                </a:ext>
              </a:extLst>
            </p:cNvPr>
            <p:cNvSpPr txBox="1"/>
            <p:nvPr/>
          </p:nvSpPr>
          <p:spPr bwMode="auto">
            <a:xfrm>
              <a:off x="3524989" y="3533956"/>
              <a:ext cx="1043067" cy="298800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400" dirty="0"/>
                <a:t>training</a:t>
              </a:r>
              <a:endParaRPr sz="1400" dirty="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C651CF7-C3CB-1A67-8655-A2A25469E91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38507" y="3159396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E7E4648-7D54-542A-7C62-EA5B9788564B}"/>
                </a:ext>
              </a:extLst>
            </p:cNvPr>
            <p:cNvCxnSpPr/>
            <p:nvPr/>
          </p:nvCxnSpPr>
          <p:spPr bwMode="auto">
            <a:xfrm>
              <a:off x="4038285" y="3935190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1570F66-E94E-7A8E-9B90-7F8516708BA7}"/>
                    </a:ext>
                  </a:extLst>
                </p:cNvPr>
                <p:cNvSpPr txBox="1"/>
                <p:nvPr/>
              </p:nvSpPr>
              <p:spPr bwMode="auto">
                <a:xfrm>
                  <a:off x="3170308" y="4238319"/>
                  <a:ext cx="1671337" cy="568874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600" b="0" dirty="0"/>
                    <a:t>Trained </a:t>
                  </a:r>
                  <a:r>
                    <a:rPr lang="en-US" sz="1600" b="0" dirty="0" err="1"/>
                    <a:t>model</a:t>
                  </a:r>
                  <a:r>
                    <a:rPr lang="en-US" sz="1600" b="0" dirty="0"/>
                    <a:t>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1570F66-E94E-7A8E-9B90-7F8516708B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70308" y="4238319"/>
                  <a:ext cx="1671337" cy="568874"/>
                </a:xfrm>
                <a:prstGeom prst="rect">
                  <a:avLst/>
                </a:prstGeom>
                <a:blipFill>
                  <a:blip r:embed="rId9"/>
                  <a:stretch>
                    <a:fillRect t="-2128" b="-31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8FAA365-B2E8-0CD9-C9BC-F3355084AB40}"/>
                    </a:ext>
                  </a:extLst>
                </p:cNvPr>
                <p:cNvSpPr txBox="1"/>
                <p:nvPr/>
              </p:nvSpPr>
              <p:spPr bwMode="auto">
                <a:xfrm>
                  <a:off x="2250965" y="3525138"/>
                  <a:ext cx="1043071" cy="33291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/>
                    <a:t>Model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8FAA365-B2E8-0CD9-C9BC-F3355084AB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50965" y="3525138"/>
                  <a:ext cx="1043071" cy="332912"/>
                </a:xfrm>
                <a:prstGeom prst="rect">
                  <a:avLst/>
                </a:prstGeom>
                <a:blipFill>
                  <a:blip r:embed="rId10"/>
                  <a:stretch>
                    <a:fillRect l="-2339" t="-1818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F145C192-B487-5F92-28BC-BB4CB7EF6915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3299144" y="3536464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866F84B-A5B5-032A-127F-778020E17C16}"/>
                </a:ext>
              </a:extLst>
            </p:cNvPr>
            <p:cNvCxnSpPr>
              <a:cxnSpLocks/>
            </p:cNvCxnSpPr>
            <p:nvPr/>
          </p:nvCxnSpPr>
          <p:spPr bwMode="auto">
            <a:xfrm rot="5400000">
              <a:off x="4839493" y="3544702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13436673" name="Picture 1113436672">
            <a:extLst>
              <a:ext uri="{FF2B5EF4-FFF2-40B4-BE49-F238E27FC236}">
                <a16:creationId xmlns:a16="http://schemas.microsoft.com/office/drawing/2014/main" id="{B2D4E1F8-091E-00FF-4112-2854AF909E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39873" y="366096"/>
            <a:ext cx="3800798" cy="88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6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436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13436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11134366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13436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4B406C2D-C28B-4BA9-7C11-3F7CA883427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9560474" name="Rechteck 5">
            <a:extLst>
              <a:ext uri="{FF2B5EF4-FFF2-40B4-BE49-F238E27FC236}">
                <a16:creationId xmlns:a16="http://schemas.microsoft.com/office/drawing/2014/main" id="{430967D9-ADD7-AE78-BFC0-EFFA1A37CBC1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71658848" name="Rechteck 5">
            <a:extLst>
              <a:ext uri="{FF2B5EF4-FFF2-40B4-BE49-F238E27FC236}">
                <a16:creationId xmlns:a16="http://schemas.microsoft.com/office/drawing/2014/main" id="{C40CAFB5-E507-F566-E832-56025A60DD74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90156907" name="Rechteck 5">
            <a:extLst>
              <a:ext uri="{FF2B5EF4-FFF2-40B4-BE49-F238E27FC236}">
                <a16:creationId xmlns:a16="http://schemas.microsoft.com/office/drawing/2014/main" id="{ABCD7362-D9D8-109E-F7FE-E786E6DFADF7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13436722" name="Rechteck 5">
            <a:extLst>
              <a:ext uri="{FF2B5EF4-FFF2-40B4-BE49-F238E27FC236}">
                <a16:creationId xmlns:a16="http://schemas.microsoft.com/office/drawing/2014/main" id="{E6C94669-0294-F42C-34B8-55249FF2613A}"/>
              </a:ext>
            </a:extLst>
          </p:cNvPr>
          <p:cNvSpPr/>
          <p:nvPr/>
        </p:nvSpPr>
        <p:spPr bwMode="auto">
          <a:xfrm>
            <a:off x="2972045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10636326" name="Titel 1">
            <a:extLst>
              <a:ext uri="{FF2B5EF4-FFF2-40B4-BE49-F238E27FC236}">
                <a16:creationId xmlns:a16="http://schemas.microsoft.com/office/drawing/2014/main" id="{32FBC21A-6F96-8642-615E-996F2A7E93D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What about quantum data?</a:t>
            </a:r>
          </a:p>
        </p:txBody>
      </p:sp>
      <p:sp>
        <p:nvSpPr>
          <p:cNvPr id="1753691361" name="Slide Number Placeholder 15">
            <a:extLst>
              <a:ext uri="{FF2B5EF4-FFF2-40B4-BE49-F238E27FC236}">
                <a16:creationId xmlns:a16="http://schemas.microsoft.com/office/drawing/2014/main" id="{1D7D3AA3-A409-5B41-DED3-B42E59A844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21</a:t>
            </a:fld>
            <a:endParaRPr lang="de-DE"/>
          </a:p>
        </p:txBody>
      </p:sp>
      <p:sp>
        <p:nvSpPr>
          <p:cNvPr id="471125970" name="Rechteck 5">
            <a:extLst>
              <a:ext uri="{FF2B5EF4-FFF2-40B4-BE49-F238E27FC236}">
                <a16:creationId xmlns:a16="http://schemas.microsoft.com/office/drawing/2014/main" id="{5F7082CD-5213-97F9-3B32-BE027A0F1A25}"/>
              </a:ext>
            </a:extLst>
          </p:cNvPr>
          <p:cNvSpPr/>
          <p:nvPr/>
        </p:nvSpPr>
        <p:spPr bwMode="auto">
          <a:xfrm>
            <a:off x="2971052" y="6183246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71174069" name="TextBox 13">
            <a:extLst>
              <a:ext uri="{FF2B5EF4-FFF2-40B4-BE49-F238E27FC236}">
                <a16:creationId xmlns:a16="http://schemas.microsoft.com/office/drawing/2014/main" id="{4D1629C7-5BDA-1C6E-BABD-0AE85E64CC64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236169606" name="TextBox 14">
            <a:extLst>
              <a:ext uri="{FF2B5EF4-FFF2-40B4-BE49-F238E27FC236}">
                <a16:creationId xmlns:a16="http://schemas.microsoft.com/office/drawing/2014/main" id="{5E1CF7F9-2171-EED5-D603-7C495C2356D3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615158492" name="TextBox 16">
            <a:extLst>
              <a:ext uri="{FF2B5EF4-FFF2-40B4-BE49-F238E27FC236}">
                <a16:creationId xmlns:a16="http://schemas.microsoft.com/office/drawing/2014/main" id="{B7AFD821-0652-79B5-7021-C5C9C8A64C46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1506580644" name="TextBox 17">
            <a:extLst>
              <a:ext uri="{FF2B5EF4-FFF2-40B4-BE49-F238E27FC236}">
                <a16:creationId xmlns:a16="http://schemas.microsoft.com/office/drawing/2014/main" id="{8F824679-8A0F-A35B-DB7F-47E5DD5F70B0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711111-E361-6AA8-38DB-9A211E23D655}"/>
              </a:ext>
            </a:extLst>
          </p:cNvPr>
          <p:cNvGrpSpPr/>
          <p:nvPr/>
        </p:nvGrpSpPr>
        <p:grpSpPr>
          <a:xfrm>
            <a:off x="6152007" y="978466"/>
            <a:ext cx="2424669" cy="2414016"/>
            <a:chOff x="6145972" y="1411590"/>
            <a:chExt cx="4038445" cy="4320623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A53EBDE-677B-C7E1-C542-976ECB8C6FD7}"/>
                </a:ext>
              </a:extLst>
            </p:cNvPr>
            <p:cNvSpPr/>
            <p:nvPr/>
          </p:nvSpPr>
          <p:spPr bwMode="auto">
            <a:xfrm>
              <a:off x="6161057" y="1411590"/>
              <a:ext cx="4023360" cy="432062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38BFF78-7817-848B-B24B-EB7E515D5910}"/>
                </a:ext>
              </a:extLst>
            </p:cNvPr>
            <p:cNvSpPr txBox="1"/>
            <p:nvPr/>
          </p:nvSpPr>
          <p:spPr bwMode="auto">
            <a:xfrm>
              <a:off x="6255741" y="1543005"/>
              <a:ext cx="3754769" cy="983515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05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Quantum</a:t>
              </a:r>
              <a:r>
                <a:rPr lang="en-US" sz="1050" b="1" dirty="0"/>
                <a:t> Machine Learning</a:t>
              </a:r>
            </a:p>
            <a:p>
              <a:pPr algn="ctr">
                <a:defRPr/>
              </a:pPr>
              <a:endParaRPr sz="1050" b="1" dirty="0"/>
            </a:p>
            <a:p>
              <a:pPr algn="ctr">
                <a:defRPr/>
              </a:pPr>
              <a:r>
                <a:rPr lang="en-US" sz="1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quantumly</a:t>
              </a:r>
              <a:r>
                <a:rPr lang="en-US" sz="1000" dirty="0"/>
                <a:t> finding patterns in data</a:t>
              </a:r>
              <a:endParaRPr sz="1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C8A03208-0360-146F-F70A-EEFA43A172FC}"/>
                    </a:ext>
                  </a:extLst>
                </p:cNvPr>
                <p:cNvSpPr txBox="1"/>
                <p:nvPr/>
              </p:nvSpPr>
              <p:spPr bwMode="auto">
                <a:xfrm>
                  <a:off x="7155468" y="2779368"/>
                  <a:ext cx="1875540" cy="434721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b="0" dirty="0"/>
                    <a:t>Data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C8A03208-0360-146F-F70A-EEFA43A172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155468" y="2779368"/>
                  <a:ext cx="1875540" cy="434721"/>
                </a:xfrm>
                <a:prstGeom prst="rect">
                  <a:avLst/>
                </a:prstGeom>
                <a:blipFill>
                  <a:blip r:embed="rId3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34EBA34-410C-B661-D685-67B8E6ABFAD6}"/>
                    </a:ext>
                  </a:extLst>
                </p:cNvPr>
                <p:cNvSpPr txBox="1"/>
                <p:nvPr/>
              </p:nvSpPr>
              <p:spPr bwMode="auto">
                <a:xfrm>
                  <a:off x="9090605" y="3476925"/>
                  <a:ext cx="1043072" cy="447804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/>
                    <a:t>Loss</a:t>
                  </a:r>
                  <a14:m>
                    <m:oMath xmlns:m="http://schemas.openxmlformats.org/officeDocument/2006/math">
                      <m:r>
                        <a:rPr lang="en-US" sz="1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34EBA34-410C-B661-D685-67B8E6ABFA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090605" y="3476925"/>
                  <a:ext cx="1043072" cy="447804"/>
                </a:xfrm>
                <a:prstGeom prst="rect">
                  <a:avLst/>
                </a:prstGeom>
                <a:blipFill>
                  <a:blip r:embed="rId4"/>
                  <a:stretch>
                    <a:fillRect b="-73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98729E1-CEF4-D0A9-2F28-CD63A2D06A41}"/>
                </a:ext>
              </a:extLst>
            </p:cNvPr>
            <p:cNvSpPr txBox="1"/>
            <p:nvPr/>
          </p:nvSpPr>
          <p:spPr bwMode="auto">
            <a:xfrm>
              <a:off x="7612251" y="3533956"/>
              <a:ext cx="1043069" cy="40270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900" dirty="0"/>
                <a:t>training</a:t>
              </a:r>
              <a:endParaRPr sz="900" dirty="0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B9A1E39B-F0D9-4360-E631-DB01B0F6BD71}"/>
                </a:ext>
              </a:extLst>
            </p:cNvPr>
            <p:cNvCxnSpPr/>
            <p:nvPr/>
          </p:nvCxnSpPr>
          <p:spPr bwMode="auto">
            <a:xfrm>
              <a:off x="8125768" y="3159396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34AC8FF-A2F9-D74D-91E8-319C0278B0A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787414" y="3675743"/>
              <a:ext cx="28298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54C3A4DC-4459-D158-8164-75DF15A37F20}"/>
                </a:ext>
              </a:extLst>
            </p:cNvPr>
            <p:cNvCxnSpPr/>
            <p:nvPr/>
          </p:nvCxnSpPr>
          <p:spPr bwMode="auto">
            <a:xfrm>
              <a:off x="8125547" y="4020887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B335840-071E-BBF8-6A68-036C16DA49B7}"/>
                    </a:ext>
                  </a:extLst>
                </p:cNvPr>
                <p:cNvSpPr txBox="1"/>
                <p:nvPr/>
              </p:nvSpPr>
              <p:spPr bwMode="auto">
                <a:xfrm>
                  <a:off x="7257569" y="4324016"/>
                  <a:ext cx="1671338" cy="698331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000" b="0" dirty="0"/>
                    <a:t>Trained </a:t>
                  </a:r>
                  <a:r>
                    <a:rPr lang="en-US" sz="1000" b="0" dirty="0" err="1"/>
                    <a:t>model</a:t>
                  </a:r>
                  <a:r>
                    <a:rPr lang="en-US" sz="1000" b="0" dirty="0"/>
                    <a:t>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sz="105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B335840-071E-BBF8-6A68-036C16DA4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57569" y="4324016"/>
                  <a:ext cx="1671338" cy="6983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9F25FD0-7CF6-AC03-2563-A7E4386C772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218173" y="3680902"/>
              <a:ext cx="28298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CB0483D-16E4-1ED6-6AC9-347D71C573B4}"/>
                    </a:ext>
                  </a:extLst>
                </p:cNvPr>
                <p:cNvSpPr txBox="1"/>
                <p:nvPr/>
              </p:nvSpPr>
              <p:spPr bwMode="auto">
                <a:xfrm>
                  <a:off x="6145972" y="3399117"/>
                  <a:ext cx="1233141" cy="698331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rPr>
                    <a:t>Quantum model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lang="en-US" sz="1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CB0483D-16E4-1ED6-6AC9-347D71C573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145972" y="3399117"/>
                  <a:ext cx="1233141" cy="698331"/>
                </a:xfrm>
                <a:prstGeom prst="rect">
                  <a:avLst/>
                </a:prstGeom>
                <a:blipFill>
                  <a:blip r:embed="rId6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EA4948B-B22A-103A-520C-9F573B6EEBCF}"/>
              </a:ext>
            </a:extLst>
          </p:cNvPr>
          <p:cNvGrpSpPr/>
          <p:nvPr/>
        </p:nvGrpSpPr>
        <p:grpSpPr>
          <a:xfrm>
            <a:off x="3652260" y="978466"/>
            <a:ext cx="2404391" cy="2414016"/>
            <a:chOff x="2026605" y="1411592"/>
            <a:chExt cx="4035716" cy="402336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D178672-E001-E4AC-56A2-07547818FAE7}"/>
                </a:ext>
              </a:extLst>
            </p:cNvPr>
            <p:cNvSpPr/>
            <p:nvPr/>
          </p:nvSpPr>
          <p:spPr bwMode="auto">
            <a:xfrm>
              <a:off x="2026605" y="1411592"/>
              <a:ext cx="4023360" cy="402336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23D9D57-DC09-A256-5F1C-DDD69F5C44C0}"/>
                </a:ext>
              </a:extLst>
            </p:cNvPr>
            <p:cNvSpPr txBox="1"/>
            <p:nvPr/>
          </p:nvSpPr>
          <p:spPr bwMode="auto">
            <a:xfrm>
              <a:off x="2623438" y="1522715"/>
              <a:ext cx="2865715" cy="915848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050" b="1" dirty="0"/>
                <a:t>Machine Learning</a:t>
              </a:r>
            </a:p>
            <a:p>
              <a:pPr algn="ctr">
                <a:defRPr/>
              </a:pPr>
              <a:endParaRPr sz="1050" b="1" dirty="0"/>
            </a:p>
            <a:p>
              <a:pPr algn="ctr">
                <a:defRPr/>
              </a:pPr>
              <a:r>
                <a:rPr lang="en-US" sz="1000" dirty="0"/>
                <a:t>finding patterns in data</a:t>
              </a:r>
              <a:endParaRPr sz="1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02CDD52-94CA-47BA-A7AD-5C2792A1E291}"/>
                    </a:ext>
                  </a:extLst>
                </p:cNvPr>
                <p:cNvSpPr txBox="1"/>
                <p:nvPr/>
              </p:nvSpPr>
              <p:spPr bwMode="auto">
                <a:xfrm>
                  <a:off x="3063110" y="2777202"/>
                  <a:ext cx="1950346" cy="40481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b="0" dirty="0"/>
                    <a:t>Data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02CDD52-94CA-47BA-A7AD-5C2792A1E2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063110" y="2777202"/>
                  <a:ext cx="1950346" cy="404812"/>
                </a:xfrm>
                <a:prstGeom prst="rect">
                  <a:avLst/>
                </a:prstGeom>
                <a:blipFill>
                  <a:blip r:embed="rId7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C608ADF-0D18-C4EB-DE74-9898BB0B82E0}"/>
                    </a:ext>
                  </a:extLst>
                </p:cNvPr>
                <p:cNvSpPr txBox="1"/>
                <p:nvPr/>
              </p:nvSpPr>
              <p:spPr bwMode="auto">
                <a:xfrm>
                  <a:off x="5019250" y="3495339"/>
                  <a:ext cx="1043071" cy="40449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/>
                    <a:t>Loss</a:t>
                  </a:r>
                  <a14:m>
                    <m:oMath xmlns:m="http://schemas.openxmlformats.org/officeDocument/2006/math">
                      <m:r>
                        <a:rPr lang="en-US" sz="1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C608ADF-0D18-C4EB-DE74-9898BB0B82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19250" y="3495339"/>
                  <a:ext cx="1043071" cy="404492"/>
                </a:xfrm>
                <a:prstGeom prst="rect">
                  <a:avLst/>
                </a:prstGeom>
                <a:blipFill>
                  <a:blip r:embed="rId8"/>
                  <a:stretch>
                    <a:fillRect b="-128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EB4DD8D-B49C-E0F0-D864-307A93307621}"/>
                </a:ext>
              </a:extLst>
            </p:cNvPr>
            <p:cNvSpPr txBox="1"/>
            <p:nvPr/>
          </p:nvSpPr>
          <p:spPr bwMode="auto">
            <a:xfrm>
              <a:off x="3524989" y="3533955"/>
              <a:ext cx="1043066" cy="374997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900" dirty="0"/>
                <a:t>training</a:t>
              </a:r>
              <a:endParaRPr sz="900" dirty="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834DF87-1CFD-3A24-1272-C407FD4EACD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38507" y="3159396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06358B0-73A5-2387-894E-68C04062617E}"/>
                </a:ext>
              </a:extLst>
            </p:cNvPr>
            <p:cNvCxnSpPr/>
            <p:nvPr/>
          </p:nvCxnSpPr>
          <p:spPr bwMode="auto">
            <a:xfrm>
              <a:off x="4038285" y="3983315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59E0FA4-C8B5-EBFF-C8AF-14995C1066E7}"/>
                    </a:ext>
                  </a:extLst>
                </p:cNvPr>
                <p:cNvSpPr txBox="1"/>
                <p:nvPr/>
              </p:nvSpPr>
              <p:spPr bwMode="auto">
                <a:xfrm>
                  <a:off x="3170308" y="4238319"/>
                  <a:ext cx="1671337" cy="650285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000" b="0" dirty="0"/>
                    <a:t>Trained </a:t>
                  </a:r>
                  <a:r>
                    <a:rPr lang="en-US" sz="1000" b="0" dirty="0" err="1"/>
                    <a:t>model</a:t>
                  </a:r>
                  <a:r>
                    <a:rPr lang="en-US" sz="1000" b="0" dirty="0"/>
                    <a:t>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sz="105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59E0FA4-C8B5-EBFF-C8AF-14995C1066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70308" y="4238319"/>
                  <a:ext cx="1671337" cy="65028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5F3AE18-8830-BE23-77BE-2BD8E33A94F4}"/>
                    </a:ext>
                  </a:extLst>
                </p:cNvPr>
                <p:cNvSpPr txBox="1"/>
                <p:nvPr/>
              </p:nvSpPr>
              <p:spPr bwMode="auto">
                <a:xfrm>
                  <a:off x="2135323" y="3493055"/>
                  <a:ext cx="1174869" cy="40449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/>
                    <a:t>Model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5F3AE18-8830-BE23-77BE-2BD8E33A94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35323" y="3493055"/>
                  <a:ext cx="1174869" cy="404492"/>
                </a:xfrm>
                <a:prstGeom prst="rect">
                  <a:avLst/>
                </a:prstGeom>
                <a:blipFill>
                  <a:blip r:embed="rId10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74CD139-D978-E5FD-0945-A8C982A34984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3299144" y="3536464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AF18559-8C29-5631-4839-F9EDA0FDED3D}"/>
                </a:ext>
              </a:extLst>
            </p:cNvPr>
            <p:cNvCxnSpPr>
              <a:cxnSpLocks/>
            </p:cNvCxnSpPr>
            <p:nvPr/>
          </p:nvCxnSpPr>
          <p:spPr bwMode="auto">
            <a:xfrm rot="5400000">
              <a:off x="4839493" y="3544702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160D84A-8FF4-172F-60C2-2F0A76CC56FD}"/>
              </a:ext>
            </a:extLst>
          </p:cNvPr>
          <p:cNvGrpSpPr/>
          <p:nvPr/>
        </p:nvGrpSpPr>
        <p:grpSpPr>
          <a:xfrm>
            <a:off x="6161064" y="3510762"/>
            <a:ext cx="2415612" cy="2414016"/>
            <a:chOff x="6161057" y="1411590"/>
            <a:chExt cx="4023360" cy="4320623"/>
          </a:xfrm>
          <a:noFill/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1249F51-ADF7-B2A1-C737-25C74014AC02}"/>
                </a:ext>
              </a:extLst>
            </p:cNvPr>
            <p:cNvSpPr/>
            <p:nvPr/>
          </p:nvSpPr>
          <p:spPr bwMode="auto">
            <a:xfrm>
              <a:off x="6161057" y="1411590"/>
              <a:ext cx="4023360" cy="43206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bg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9353C37-6B3C-57C5-9AF8-B97DC5E23370}"/>
                </a:ext>
              </a:extLst>
            </p:cNvPr>
            <p:cNvSpPr txBox="1"/>
            <p:nvPr/>
          </p:nvSpPr>
          <p:spPr bwMode="auto">
            <a:xfrm>
              <a:off x="6255741" y="1543005"/>
              <a:ext cx="3877936" cy="1247470"/>
            </a:xfrm>
            <a:prstGeom prst="rect">
              <a:avLst/>
            </a:prstGeom>
            <a:grpFill/>
            <a:ln>
              <a:noFill/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050" b="1" dirty="0">
                  <a:solidFill>
                    <a:schemeClr val="bg1"/>
                  </a:solidFill>
                </a:rPr>
                <a:t>Quantum Machine Learning</a:t>
              </a:r>
            </a:p>
            <a:p>
              <a:pPr algn="ctr">
                <a:defRPr/>
              </a:pPr>
              <a:endParaRPr sz="1050" b="1" dirty="0">
                <a:solidFill>
                  <a:schemeClr val="bg1"/>
                </a:solidFill>
              </a:endParaRPr>
            </a:p>
            <a:p>
              <a:pPr algn="ctr">
                <a:defRPr/>
              </a:pPr>
              <a:r>
                <a:rPr lang="en-US" sz="1000" dirty="0">
                  <a:solidFill>
                    <a:schemeClr val="bg1"/>
                  </a:solidFill>
                </a:rPr>
                <a:t>quantumly finding patterns in quantum data</a:t>
              </a:r>
              <a:endParaRPr sz="10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629B920-F716-9023-9569-B64D1B1D0EDA}"/>
                    </a:ext>
                  </a:extLst>
                </p:cNvPr>
                <p:cNvSpPr txBox="1"/>
                <p:nvPr/>
              </p:nvSpPr>
              <p:spPr bwMode="auto">
                <a:xfrm>
                  <a:off x="6683632" y="2777678"/>
                  <a:ext cx="2978209" cy="434721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>
                      <a:solidFill>
                        <a:schemeClr val="bg1"/>
                      </a:solidFill>
                    </a:rPr>
                    <a:t>Quantum d</a:t>
                  </a:r>
                  <a:r>
                    <a:rPr lang="en-US" sz="1000" b="0" dirty="0">
                      <a:solidFill>
                        <a:schemeClr val="bg1"/>
                      </a:solidFill>
                    </a:rPr>
                    <a:t>ata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ar-AE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ar-AE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ar-AE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lang="ar-AE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629B920-F716-9023-9569-B64D1B1D0E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683632" y="2777678"/>
                  <a:ext cx="2978209" cy="434721"/>
                </a:xfrm>
                <a:prstGeom prst="rect">
                  <a:avLst/>
                </a:prstGeom>
                <a:blipFill>
                  <a:blip r:embed="rId11"/>
                  <a:stretch>
                    <a:fillRect b="-1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C3466F2-0277-C9FC-8CBE-D666F3B8A787}"/>
                    </a:ext>
                  </a:extLst>
                </p:cNvPr>
                <p:cNvSpPr txBox="1"/>
                <p:nvPr/>
              </p:nvSpPr>
              <p:spPr bwMode="auto">
                <a:xfrm>
                  <a:off x="9090605" y="3646418"/>
                  <a:ext cx="1043072" cy="447804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>
                      <a:solidFill>
                        <a:schemeClr val="bg1"/>
                      </a:solidFill>
                    </a:rPr>
                    <a:t>Loss</a:t>
                  </a:r>
                  <a14:m>
                    <m:oMath xmlns:m="http://schemas.openxmlformats.org/officeDocument/2006/math">
                      <m:r>
                        <a:rPr lang="en-US" sz="1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lang="en-US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C3466F2-0277-C9FC-8CBE-D666F3B8A7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090605" y="3646418"/>
                  <a:ext cx="1043072" cy="447804"/>
                </a:xfrm>
                <a:prstGeom prst="rect">
                  <a:avLst/>
                </a:prstGeom>
                <a:blipFill>
                  <a:blip r:embed="rId12"/>
                  <a:stretch>
                    <a:fillRect b="-731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681CC16-79A7-77C4-33E8-105CD4D47D5A}"/>
                </a:ext>
              </a:extLst>
            </p:cNvPr>
            <p:cNvSpPr txBox="1"/>
            <p:nvPr/>
          </p:nvSpPr>
          <p:spPr bwMode="auto">
            <a:xfrm>
              <a:off x="7612251" y="3647609"/>
              <a:ext cx="1043069" cy="402703"/>
            </a:xfrm>
            <a:prstGeom prst="rect">
              <a:avLst/>
            </a:prstGeom>
            <a:grpFill/>
            <a:ln w="19050">
              <a:noFill/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900" dirty="0">
                  <a:solidFill>
                    <a:schemeClr val="bg1"/>
                  </a:solidFill>
                </a:rPr>
                <a:t>training</a:t>
              </a:r>
              <a:endParaRPr sz="900" dirty="0">
                <a:solidFill>
                  <a:schemeClr val="bg1"/>
                </a:solidFill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EC6A1F1-677F-B704-C110-A693A448B324}"/>
                </a:ext>
              </a:extLst>
            </p:cNvPr>
            <p:cNvCxnSpPr/>
            <p:nvPr/>
          </p:nvCxnSpPr>
          <p:spPr bwMode="auto">
            <a:xfrm>
              <a:off x="8125768" y="3273048"/>
              <a:ext cx="0" cy="278557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D2E481E-512C-2614-5345-79D8F7D2DC5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787414" y="3845235"/>
              <a:ext cx="282985" cy="0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E634C88-063E-6B3E-97E2-FCC09911EB26}"/>
                </a:ext>
              </a:extLst>
            </p:cNvPr>
            <p:cNvCxnSpPr/>
            <p:nvPr/>
          </p:nvCxnSpPr>
          <p:spPr bwMode="auto">
            <a:xfrm>
              <a:off x="8125547" y="4134540"/>
              <a:ext cx="0" cy="278557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6C1E0C5-510B-2809-EE36-DA0C5F78A2F1}"/>
                    </a:ext>
                  </a:extLst>
                </p:cNvPr>
                <p:cNvSpPr txBox="1"/>
                <p:nvPr/>
              </p:nvSpPr>
              <p:spPr bwMode="auto">
                <a:xfrm>
                  <a:off x="7257569" y="4437669"/>
                  <a:ext cx="1671338" cy="698331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000" b="0" dirty="0">
                      <a:solidFill>
                        <a:schemeClr val="bg1"/>
                      </a:solidFill>
                    </a:rPr>
                    <a:t>Trained model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ar-AE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1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ar-AE" sz="1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ar-AE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ar-AE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lang="ar-AE" sz="105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6C1E0C5-510B-2809-EE36-DA0C5F78A2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57569" y="4437669"/>
                  <a:ext cx="1671338" cy="698331"/>
                </a:xfrm>
                <a:prstGeom prst="rect">
                  <a:avLst/>
                </a:prstGeom>
                <a:blipFill>
                  <a:blip r:embed="rId13"/>
                  <a:stretch>
                    <a:fillRect r="-24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9C27A3A-5C94-A4FD-7E61-8224731C1400}"/>
                    </a:ext>
                  </a:extLst>
                </p:cNvPr>
                <p:cNvSpPr txBox="1"/>
                <p:nvPr/>
              </p:nvSpPr>
              <p:spPr bwMode="auto">
                <a:xfrm>
                  <a:off x="6161467" y="3532694"/>
                  <a:ext cx="1233141" cy="698331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>
                      <a:solidFill>
                        <a:schemeClr val="bg1"/>
                      </a:solidFill>
                    </a:rPr>
                    <a:t>Quantum model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lang="en-US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9C27A3A-5C94-A4FD-7E61-8224731C14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161467" y="3532694"/>
                  <a:ext cx="1233141" cy="698331"/>
                </a:xfrm>
                <a:prstGeom prst="rect">
                  <a:avLst/>
                </a:prstGeom>
                <a:blipFill>
                  <a:blip r:embed="rId14"/>
                  <a:stretch>
                    <a:fillRect b="-625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2CE7371-0516-706A-0263-594524EF5D2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218173" y="3794555"/>
              <a:ext cx="282985" cy="0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903ADD3-B2F4-0A36-F760-7C538A749BB3}"/>
              </a:ext>
            </a:extLst>
          </p:cNvPr>
          <p:cNvGrpSpPr/>
          <p:nvPr/>
        </p:nvGrpSpPr>
        <p:grpSpPr>
          <a:xfrm>
            <a:off x="3652260" y="3510762"/>
            <a:ext cx="2397030" cy="2414016"/>
            <a:chOff x="2026605" y="1411592"/>
            <a:chExt cx="4023360" cy="402336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ACDA9F3-DCBC-A6A2-5307-8605EDC162AB}"/>
                </a:ext>
              </a:extLst>
            </p:cNvPr>
            <p:cNvSpPr/>
            <p:nvPr/>
          </p:nvSpPr>
          <p:spPr bwMode="auto">
            <a:xfrm>
              <a:off x="2026605" y="1411592"/>
              <a:ext cx="4023360" cy="402336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D0D8D9-4635-75C2-6DE0-96A7194AD596}"/>
                </a:ext>
              </a:extLst>
            </p:cNvPr>
            <p:cNvSpPr txBox="1"/>
            <p:nvPr/>
          </p:nvSpPr>
          <p:spPr bwMode="auto">
            <a:xfrm>
              <a:off x="2260726" y="1522715"/>
              <a:ext cx="3565482" cy="915848"/>
            </a:xfrm>
            <a:prstGeom prst="rect">
              <a:avLst/>
            </a:prstGeom>
            <a:grp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050" b="1" dirty="0">
                  <a:solidFill>
                    <a:schemeClr val="tx2"/>
                  </a:solidFill>
                </a:rPr>
                <a:t>Quantum</a:t>
              </a:r>
              <a:r>
                <a:rPr lang="en-US" sz="1050" b="1" dirty="0"/>
                <a:t> Machine Learning</a:t>
              </a:r>
            </a:p>
            <a:p>
              <a:pPr algn="ctr">
                <a:defRPr/>
              </a:pPr>
              <a:endParaRPr sz="1050" b="1" dirty="0"/>
            </a:p>
            <a:p>
              <a:pPr algn="ctr">
                <a:defRPr/>
              </a:pPr>
              <a:r>
                <a:rPr lang="en-US" sz="1000" dirty="0"/>
                <a:t>finding patterns in </a:t>
              </a:r>
              <a:r>
                <a:rPr lang="en-US" sz="1000" dirty="0">
                  <a:solidFill>
                    <a:schemeClr val="tx2"/>
                  </a:solidFill>
                </a:rPr>
                <a:t>quantum</a:t>
              </a:r>
              <a:r>
                <a:rPr lang="en-US" sz="1000" dirty="0"/>
                <a:t> data</a:t>
              </a:r>
              <a:endParaRPr sz="1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F4F5DB0-9CAD-6BDD-8647-D5504DA71C5D}"/>
                    </a:ext>
                  </a:extLst>
                </p:cNvPr>
                <p:cNvSpPr txBox="1"/>
                <p:nvPr/>
              </p:nvSpPr>
              <p:spPr bwMode="auto">
                <a:xfrm>
                  <a:off x="2623438" y="2694430"/>
                  <a:ext cx="2865703" cy="404812"/>
                </a:xfrm>
                <a:prstGeom prst="rect">
                  <a:avLst/>
                </a:prstGeom>
                <a:grp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>
                      <a:solidFill>
                        <a:schemeClr val="tx2"/>
                      </a:solidFill>
                    </a:rPr>
                    <a:t>Quantum d</a:t>
                  </a:r>
                  <a:r>
                    <a:rPr lang="en-US" sz="1000" b="0" dirty="0">
                      <a:solidFill>
                        <a:schemeClr val="tx2"/>
                      </a:solidFill>
                    </a:rPr>
                    <a:t>ata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ar-AE" sz="10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0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ar-AE" sz="1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10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 sz="10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0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ar-AE" sz="1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10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lang="ar-AE" sz="10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F4F5DB0-9CAD-6BDD-8647-D5504DA71C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23438" y="2694430"/>
                  <a:ext cx="2865703" cy="404812"/>
                </a:xfrm>
                <a:prstGeom prst="rect">
                  <a:avLst/>
                </a:prstGeom>
                <a:blipFill>
                  <a:blip r:embed="rId15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0EF6B91-A2E2-5595-3224-E5849A6D1171}"/>
                    </a:ext>
                  </a:extLst>
                </p:cNvPr>
                <p:cNvSpPr txBox="1"/>
                <p:nvPr/>
              </p:nvSpPr>
              <p:spPr bwMode="auto">
                <a:xfrm>
                  <a:off x="5019249" y="3495339"/>
                  <a:ext cx="984335" cy="404492"/>
                </a:xfrm>
                <a:prstGeom prst="rect">
                  <a:avLst/>
                </a:prstGeom>
                <a:grp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/>
                    <a:t>Loss</a:t>
                  </a:r>
                  <a14:m>
                    <m:oMath xmlns:m="http://schemas.openxmlformats.org/officeDocument/2006/math">
                      <m:r>
                        <a:rPr lang="en-US" sz="1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0EF6B91-A2E2-5595-3224-E5849A6D11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19249" y="3495339"/>
                  <a:ext cx="984335" cy="404492"/>
                </a:xfrm>
                <a:prstGeom prst="rect">
                  <a:avLst/>
                </a:prstGeom>
                <a:blipFill>
                  <a:blip r:embed="rId1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78FD2B-C05F-922C-22A8-809B55F75368}"/>
                </a:ext>
              </a:extLst>
            </p:cNvPr>
            <p:cNvSpPr txBox="1"/>
            <p:nvPr/>
          </p:nvSpPr>
          <p:spPr bwMode="auto">
            <a:xfrm>
              <a:off x="3524989" y="3533955"/>
              <a:ext cx="1043066" cy="374997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900" dirty="0"/>
                <a:t>training</a:t>
              </a:r>
              <a:endParaRPr sz="900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D34CF74-062A-597B-028A-EDA6B9C38B6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38507" y="3159396"/>
              <a:ext cx="0" cy="278557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26D0644-7657-DF79-44D6-28E955A9F57F}"/>
                </a:ext>
              </a:extLst>
            </p:cNvPr>
            <p:cNvCxnSpPr/>
            <p:nvPr/>
          </p:nvCxnSpPr>
          <p:spPr bwMode="auto">
            <a:xfrm>
              <a:off x="4038285" y="3983315"/>
              <a:ext cx="0" cy="278557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D2C8AF5-FD41-9923-341B-542AFBE1613D}"/>
                    </a:ext>
                  </a:extLst>
                </p:cNvPr>
                <p:cNvSpPr txBox="1"/>
                <p:nvPr/>
              </p:nvSpPr>
              <p:spPr bwMode="auto">
                <a:xfrm>
                  <a:off x="3170308" y="4238319"/>
                  <a:ext cx="1671337" cy="650285"/>
                </a:xfrm>
                <a:prstGeom prst="rect">
                  <a:avLst/>
                </a:prstGeom>
                <a:grp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000" b="0" dirty="0"/>
                    <a:t>Trained </a:t>
                  </a:r>
                  <a:r>
                    <a:rPr lang="en-US" sz="1000" b="0" dirty="0" err="1"/>
                    <a:t>model</a:t>
                  </a:r>
                  <a:r>
                    <a:rPr lang="en-US" sz="1000" b="0" dirty="0"/>
                    <a:t>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sz="105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D2C8AF5-FD41-9923-341B-542AFBE161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70308" y="4238319"/>
                  <a:ext cx="1671337" cy="65028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C454565-BF74-4044-E0EB-F5B08ECE989E}"/>
                    </a:ext>
                  </a:extLst>
                </p:cNvPr>
                <p:cNvSpPr txBox="1"/>
                <p:nvPr/>
              </p:nvSpPr>
              <p:spPr bwMode="auto">
                <a:xfrm>
                  <a:off x="2135323" y="3493055"/>
                  <a:ext cx="1174869" cy="404492"/>
                </a:xfrm>
                <a:prstGeom prst="rect">
                  <a:avLst/>
                </a:prstGeom>
                <a:grp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/>
                    <a:t>Model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C454565-BF74-4044-E0EB-F5B08ECE98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35323" y="3493055"/>
                  <a:ext cx="1174869" cy="404492"/>
                </a:xfrm>
                <a:prstGeom prst="rect">
                  <a:avLst/>
                </a:prstGeom>
                <a:blipFill>
                  <a:blip r:embed="rId18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FABD87C-5F8C-307C-1CF1-40A351399D2E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3299144" y="3536464"/>
              <a:ext cx="0" cy="278557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BDC2173-4C89-AD4E-B9CB-1C329730AF2A}"/>
                </a:ext>
              </a:extLst>
            </p:cNvPr>
            <p:cNvCxnSpPr>
              <a:cxnSpLocks/>
            </p:cNvCxnSpPr>
            <p:nvPr/>
          </p:nvCxnSpPr>
          <p:spPr bwMode="auto">
            <a:xfrm rot="5400000">
              <a:off x="4839493" y="3544702"/>
              <a:ext cx="0" cy="278557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236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4C9FC6D-FEBD-864C-046A-982E814A775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9560474" name="Rechteck 5">
            <a:extLst>
              <a:ext uri="{FF2B5EF4-FFF2-40B4-BE49-F238E27FC236}">
                <a16:creationId xmlns:a16="http://schemas.microsoft.com/office/drawing/2014/main" id="{FEE92D0A-A44F-F03B-DB59-D51B8D543570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71658848" name="Rechteck 5">
            <a:extLst>
              <a:ext uri="{FF2B5EF4-FFF2-40B4-BE49-F238E27FC236}">
                <a16:creationId xmlns:a16="http://schemas.microsoft.com/office/drawing/2014/main" id="{D9846D15-13C8-B0DB-72B0-5EF274C840C3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90156907" name="Rechteck 5">
            <a:extLst>
              <a:ext uri="{FF2B5EF4-FFF2-40B4-BE49-F238E27FC236}">
                <a16:creationId xmlns:a16="http://schemas.microsoft.com/office/drawing/2014/main" id="{6BDF93AB-B4B7-A17C-3984-59EB3DD8DD16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13436722" name="Rechteck 5">
            <a:extLst>
              <a:ext uri="{FF2B5EF4-FFF2-40B4-BE49-F238E27FC236}">
                <a16:creationId xmlns:a16="http://schemas.microsoft.com/office/drawing/2014/main" id="{BCF8C4EC-7774-76D5-2ED6-AE8A0B965D48}"/>
              </a:ext>
            </a:extLst>
          </p:cNvPr>
          <p:cNvSpPr/>
          <p:nvPr/>
        </p:nvSpPr>
        <p:spPr bwMode="auto">
          <a:xfrm>
            <a:off x="2972045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10636326" name="Titel 1">
            <a:extLst>
              <a:ext uri="{FF2B5EF4-FFF2-40B4-BE49-F238E27FC236}">
                <a16:creationId xmlns:a16="http://schemas.microsoft.com/office/drawing/2014/main" id="{31396DD5-0DAC-7C4A-696D-1E468BA2DEB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What about both?</a:t>
            </a:r>
          </a:p>
        </p:txBody>
      </p:sp>
      <p:sp>
        <p:nvSpPr>
          <p:cNvPr id="1753691361" name="Slide Number Placeholder 15">
            <a:extLst>
              <a:ext uri="{FF2B5EF4-FFF2-40B4-BE49-F238E27FC236}">
                <a16:creationId xmlns:a16="http://schemas.microsoft.com/office/drawing/2014/main" id="{3CCE6845-3BE7-9117-9EBE-80993BE6AB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22</a:t>
            </a:fld>
            <a:endParaRPr lang="de-DE"/>
          </a:p>
        </p:txBody>
      </p:sp>
      <p:sp>
        <p:nvSpPr>
          <p:cNvPr id="471125970" name="Rechteck 5">
            <a:extLst>
              <a:ext uri="{FF2B5EF4-FFF2-40B4-BE49-F238E27FC236}">
                <a16:creationId xmlns:a16="http://schemas.microsoft.com/office/drawing/2014/main" id="{A9A9BC9A-DA4F-2D2E-AB2A-B02AB5D469C2}"/>
              </a:ext>
            </a:extLst>
          </p:cNvPr>
          <p:cNvSpPr/>
          <p:nvPr/>
        </p:nvSpPr>
        <p:spPr bwMode="auto">
          <a:xfrm>
            <a:off x="2971052" y="6183246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71174069" name="TextBox 13">
            <a:extLst>
              <a:ext uri="{FF2B5EF4-FFF2-40B4-BE49-F238E27FC236}">
                <a16:creationId xmlns:a16="http://schemas.microsoft.com/office/drawing/2014/main" id="{FBA33EE4-579F-496F-BE8F-171262066F69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236169606" name="TextBox 14">
            <a:extLst>
              <a:ext uri="{FF2B5EF4-FFF2-40B4-BE49-F238E27FC236}">
                <a16:creationId xmlns:a16="http://schemas.microsoft.com/office/drawing/2014/main" id="{38F3BE9A-5356-B0CF-5F6B-669249C3860A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615158492" name="TextBox 16">
            <a:extLst>
              <a:ext uri="{FF2B5EF4-FFF2-40B4-BE49-F238E27FC236}">
                <a16:creationId xmlns:a16="http://schemas.microsoft.com/office/drawing/2014/main" id="{9AE297D9-B80E-E8CC-2B42-E25952CE559D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1506580644" name="TextBox 17">
            <a:extLst>
              <a:ext uri="{FF2B5EF4-FFF2-40B4-BE49-F238E27FC236}">
                <a16:creationId xmlns:a16="http://schemas.microsoft.com/office/drawing/2014/main" id="{2156D14D-9679-24B2-4F93-DF61C32025E7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96D3688-ABD3-F711-11F5-DE2608ED1842}"/>
              </a:ext>
            </a:extLst>
          </p:cNvPr>
          <p:cNvSpPr/>
          <p:nvPr/>
        </p:nvSpPr>
        <p:spPr bwMode="auto">
          <a:xfrm>
            <a:off x="6161064" y="978466"/>
            <a:ext cx="2415612" cy="24140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216A4A-70A7-DDAE-3345-448AE3322C2B}"/>
              </a:ext>
            </a:extLst>
          </p:cNvPr>
          <p:cNvSpPr txBox="1"/>
          <p:nvPr/>
        </p:nvSpPr>
        <p:spPr bwMode="auto">
          <a:xfrm>
            <a:off x="6217912" y="1051890"/>
            <a:ext cx="2254351" cy="54950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05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Quantum</a:t>
            </a:r>
            <a:r>
              <a:rPr lang="en-US" sz="1050" b="1" dirty="0"/>
              <a:t> Machine Learning</a:t>
            </a:r>
          </a:p>
          <a:p>
            <a:pPr algn="ctr">
              <a:defRPr/>
            </a:pPr>
            <a:endParaRPr sz="1050" b="1" dirty="0"/>
          </a:p>
          <a:p>
            <a:pPr algn="ctr">
              <a:defRPr/>
            </a:pPr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quantumly</a:t>
            </a:r>
            <a:r>
              <a:rPr lang="en-US" sz="1000" dirty="0"/>
              <a:t> finding patterns in data</a:t>
            </a:r>
            <a:endParaRPr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9B024E0-0811-6FD9-8C24-4D1CEB314124}"/>
                  </a:ext>
                </a:extLst>
              </p:cNvPr>
              <p:cNvSpPr txBox="1"/>
              <p:nvPr/>
            </p:nvSpPr>
            <p:spPr bwMode="auto">
              <a:xfrm>
                <a:off x="6758105" y="1742670"/>
                <a:ext cx="1126068" cy="242887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b="0" dirty="0"/>
                  <a:t>Data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9B024E0-0811-6FD9-8C24-4D1CEB314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58105" y="1742670"/>
                <a:ext cx="1126068" cy="242887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81AA84A-A825-A941-C702-2861454E2F86}"/>
                  </a:ext>
                </a:extLst>
              </p:cNvPr>
              <p:cNvSpPr txBox="1"/>
              <p:nvPr/>
            </p:nvSpPr>
            <p:spPr bwMode="auto">
              <a:xfrm>
                <a:off x="7919955" y="2132409"/>
                <a:ext cx="626257" cy="250197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/>
                  <a:t>Loss</a:t>
                </a:r>
                <a14:m>
                  <m:oMath xmlns:m="http://schemas.openxmlformats.org/officeDocument/2006/math">
                    <m:r>
                      <a:rPr lang="en-US" sz="1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81AA84A-A825-A941-C702-2861454E2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19955" y="2132409"/>
                <a:ext cx="626257" cy="250197"/>
              </a:xfrm>
              <a:prstGeom prst="rect">
                <a:avLst/>
              </a:prstGeom>
              <a:blipFill>
                <a:blip r:embed="rId4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4BB73D9D-870A-7A58-3BC2-7D6EE9F709CA}"/>
              </a:ext>
            </a:extLst>
          </p:cNvPr>
          <p:cNvSpPr txBox="1"/>
          <p:nvPr/>
        </p:nvSpPr>
        <p:spPr bwMode="auto">
          <a:xfrm>
            <a:off x="7032356" y="2164273"/>
            <a:ext cx="626255" cy="2249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00" dirty="0"/>
              <a:t>training</a:t>
            </a:r>
            <a:endParaRPr sz="900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614ED52-3650-47A0-6A29-0E07191B7CBD}"/>
              </a:ext>
            </a:extLst>
          </p:cNvPr>
          <p:cNvCxnSpPr/>
          <p:nvPr/>
        </p:nvCxnSpPr>
        <p:spPr bwMode="auto">
          <a:xfrm>
            <a:off x="7340670" y="1954999"/>
            <a:ext cx="0" cy="1556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927281D-5008-43D6-4982-00CC535723A8}"/>
              </a:ext>
            </a:extLst>
          </p:cNvPr>
          <p:cNvCxnSpPr>
            <a:cxnSpLocks/>
          </p:cNvCxnSpPr>
          <p:nvPr/>
        </p:nvCxnSpPr>
        <p:spPr bwMode="auto">
          <a:xfrm flipH="1">
            <a:off x="7737920" y="2243492"/>
            <a:ext cx="16990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A621007-E6E3-4353-C184-2D25C4AF08F4}"/>
              </a:ext>
            </a:extLst>
          </p:cNvPr>
          <p:cNvCxnSpPr/>
          <p:nvPr/>
        </p:nvCxnSpPr>
        <p:spPr bwMode="auto">
          <a:xfrm>
            <a:off x="7340537" y="2436331"/>
            <a:ext cx="0" cy="1556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40DFCCD-36EF-25AA-66AD-9DAA27037EA2}"/>
                  </a:ext>
                </a:extLst>
              </p:cNvPr>
              <p:cNvSpPr txBox="1"/>
              <p:nvPr/>
            </p:nvSpPr>
            <p:spPr bwMode="auto">
              <a:xfrm>
                <a:off x="6819406" y="2605695"/>
                <a:ext cx="1003466" cy="390171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ctr">
                  <a:defRPr/>
                </a:pPr>
                <a:r>
                  <a:rPr lang="en-US" sz="1000" b="0" dirty="0"/>
                  <a:t>Trained </a:t>
                </a:r>
                <a:r>
                  <a:rPr lang="en-US" sz="1000" b="0" dirty="0" err="1"/>
                  <a:t>model</a:t>
                </a:r>
                <a:r>
                  <a:rPr lang="en-US" sz="1000" b="0" dirty="0"/>
                  <a:t>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sz="105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40DFCCD-36EF-25AA-66AD-9DAA27037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19406" y="2605695"/>
                <a:ext cx="1003466" cy="3901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D01637A-3737-E799-4535-D5CA487D1FDC}"/>
              </a:ext>
            </a:extLst>
          </p:cNvPr>
          <p:cNvCxnSpPr>
            <a:cxnSpLocks/>
          </p:cNvCxnSpPr>
          <p:nvPr/>
        </p:nvCxnSpPr>
        <p:spPr bwMode="auto">
          <a:xfrm>
            <a:off x="6795753" y="2246375"/>
            <a:ext cx="16990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253BC47-BD3A-2044-4E97-1386A5258BA7}"/>
                  </a:ext>
                </a:extLst>
              </p:cNvPr>
              <p:cNvSpPr txBox="1"/>
              <p:nvPr/>
            </p:nvSpPr>
            <p:spPr bwMode="auto">
              <a:xfrm>
                <a:off x="6152007" y="2088936"/>
                <a:ext cx="740374" cy="390171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Quantum model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sz="1000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253BC47-BD3A-2044-4E97-1386A5258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52007" y="2088936"/>
                <a:ext cx="740374" cy="390171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9D5E49E6-5C09-E8F4-41FE-CBA62FC59743}"/>
              </a:ext>
            </a:extLst>
          </p:cNvPr>
          <p:cNvSpPr/>
          <p:nvPr/>
        </p:nvSpPr>
        <p:spPr bwMode="auto">
          <a:xfrm>
            <a:off x="3652260" y="978466"/>
            <a:ext cx="2397030" cy="241401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82F6BE-B489-1EFB-F52B-934D24A41AAD}"/>
              </a:ext>
            </a:extLst>
          </p:cNvPr>
          <p:cNvSpPr txBox="1"/>
          <p:nvPr/>
        </p:nvSpPr>
        <p:spPr bwMode="auto">
          <a:xfrm>
            <a:off x="4007840" y="1045140"/>
            <a:ext cx="1707330" cy="54950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050" b="1" dirty="0"/>
              <a:t>Machine Learning</a:t>
            </a:r>
          </a:p>
          <a:p>
            <a:pPr algn="ctr">
              <a:defRPr/>
            </a:pPr>
            <a:endParaRPr sz="1050" b="1" dirty="0"/>
          </a:p>
          <a:p>
            <a:pPr algn="ctr">
              <a:defRPr/>
            </a:pPr>
            <a:r>
              <a:rPr lang="en-US" sz="1000" dirty="0"/>
              <a:t>finding patterns in data</a:t>
            </a:r>
            <a:endParaRPr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55D6671-C4DE-80E2-F26F-668BFBA36822}"/>
                  </a:ext>
                </a:extLst>
              </p:cNvPr>
              <p:cNvSpPr txBox="1"/>
              <p:nvPr/>
            </p:nvSpPr>
            <p:spPr bwMode="auto">
              <a:xfrm>
                <a:off x="4269787" y="1797832"/>
                <a:ext cx="1161973" cy="242887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b="0" dirty="0"/>
                  <a:t>Data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55D6671-C4DE-80E2-F26F-668BFBA36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69787" y="1797832"/>
                <a:ext cx="1161973" cy="242887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ABF939-291E-76EF-D1AE-CBA5F04D94D6}"/>
                  </a:ext>
                </a:extLst>
              </p:cNvPr>
              <p:cNvSpPr txBox="1"/>
              <p:nvPr/>
            </p:nvSpPr>
            <p:spPr bwMode="auto">
              <a:xfrm>
                <a:off x="5435212" y="2228714"/>
                <a:ext cx="621439" cy="242695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/>
                  <a:t>Loss</a:t>
                </a:r>
                <a14:m>
                  <m:oMath xmlns:m="http://schemas.openxmlformats.org/officeDocument/2006/math">
                    <m:r>
                      <a:rPr lang="en-US" sz="1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ABF939-291E-76EF-D1AE-CBA5F04D9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35212" y="2228714"/>
                <a:ext cx="621439" cy="242695"/>
              </a:xfrm>
              <a:prstGeom prst="rect">
                <a:avLst/>
              </a:prstGeom>
              <a:blipFill>
                <a:blip r:embed="rId8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5EA863E4-5460-1B0A-0DDF-8956615360CD}"/>
              </a:ext>
            </a:extLst>
          </p:cNvPr>
          <p:cNvSpPr txBox="1"/>
          <p:nvPr/>
        </p:nvSpPr>
        <p:spPr bwMode="auto">
          <a:xfrm>
            <a:off x="4544964" y="2251884"/>
            <a:ext cx="621436" cy="224998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00" dirty="0"/>
              <a:t>training</a:t>
            </a:r>
            <a:endParaRPr sz="9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733C854-16DB-D03F-9C4A-5C550DADFF22}"/>
              </a:ext>
            </a:extLst>
          </p:cNvPr>
          <p:cNvCxnSpPr>
            <a:cxnSpLocks/>
          </p:cNvCxnSpPr>
          <p:nvPr/>
        </p:nvCxnSpPr>
        <p:spPr bwMode="auto">
          <a:xfrm>
            <a:off x="4850907" y="2027148"/>
            <a:ext cx="0" cy="16713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D4CC4BD-0E19-532C-8EF4-EFE318F88C1C}"/>
              </a:ext>
            </a:extLst>
          </p:cNvPr>
          <p:cNvCxnSpPr/>
          <p:nvPr/>
        </p:nvCxnSpPr>
        <p:spPr bwMode="auto">
          <a:xfrm>
            <a:off x="4850775" y="2521500"/>
            <a:ext cx="0" cy="16713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E2F4913-2721-09AA-B540-F61B4A282C12}"/>
                  </a:ext>
                </a:extLst>
              </p:cNvPr>
              <p:cNvSpPr txBox="1"/>
              <p:nvPr/>
            </p:nvSpPr>
            <p:spPr bwMode="auto">
              <a:xfrm>
                <a:off x="4333653" y="2674502"/>
                <a:ext cx="995746" cy="390171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ctr">
                  <a:defRPr/>
                </a:pPr>
                <a:r>
                  <a:rPr lang="en-US" sz="1000" b="0" dirty="0"/>
                  <a:t>Trained </a:t>
                </a:r>
                <a:r>
                  <a:rPr lang="en-US" sz="1000" b="0" dirty="0" err="1"/>
                  <a:t>model</a:t>
                </a:r>
                <a:r>
                  <a:rPr lang="en-US" sz="1000" b="0" dirty="0"/>
                  <a:t>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sz="105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E2F4913-2721-09AA-B540-F61B4A282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33653" y="2674502"/>
                <a:ext cx="995746" cy="39017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B37B12E-7D1D-2D58-8F09-5BDF892F3531}"/>
                  </a:ext>
                </a:extLst>
              </p:cNvPr>
              <p:cNvSpPr txBox="1"/>
              <p:nvPr/>
            </p:nvSpPr>
            <p:spPr bwMode="auto">
              <a:xfrm>
                <a:off x="3717032" y="2227344"/>
                <a:ext cx="699961" cy="242695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/>
                  <a:t>Model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B37B12E-7D1D-2D58-8F09-5BDF892F3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17032" y="2227344"/>
                <a:ext cx="699961" cy="242695"/>
              </a:xfrm>
              <a:prstGeom prst="rect">
                <a:avLst/>
              </a:prstGeom>
              <a:blipFill>
                <a:blip r:embed="rId1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D29EA12-0835-A26A-0E98-040CD5BBD97F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410411" y="2253977"/>
            <a:ext cx="0" cy="1659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D825D17-912C-737B-1334-F6DF47F0F5FE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5328117" y="2258920"/>
            <a:ext cx="0" cy="1659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84F6F13-60B8-8C03-91A9-F914F83E78AE}"/>
              </a:ext>
            </a:extLst>
          </p:cNvPr>
          <p:cNvSpPr/>
          <p:nvPr/>
        </p:nvSpPr>
        <p:spPr bwMode="auto">
          <a:xfrm>
            <a:off x="6161064" y="3510762"/>
            <a:ext cx="2415612" cy="2414016"/>
          </a:xfrm>
          <a:prstGeom prst="rect">
            <a:avLst/>
          </a:prstGeom>
          <a:solidFill>
            <a:srgbClr val="A9B9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E3326-012E-C4AF-7D78-3B3A29CCBCE5}"/>
              </a:ext>
            </a:extLst>
          </p:cNvPr>
          <p:cNvSpPr txBox="1"/>
          <p:nvPr/>
        </p:nvSpPr>
        <p:spPr bwMode="auto">
          <a:xfrm>
            <a:off x="6217912" y="3584186"/>
            <a:ext cx="2328300" cy="6969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050" b="1" dirty="0">
                <a:solidFill>
                  <a:schemeClr val="tx2">
                    <a:lumMod val="75000"/>
                  </a:schemeClr>
                </a:solidFill>
              </a:rPr>
              <a:t>Quantum</a:t>
            </a:r>
            <a:r>
              <a:rPr lang="en-US" sz="1050" b="1" dirty="0"/>
              <a:t> Machine Learning</a:t>
            </a:r>
          </a:p>
          <a:p>
            <a:pPr algn="ctr">
              <a:defRPr/>
            </a:pPr>
            <a:endParaRPr sz="1050" b="1" dirty="0"/>
          </a:p>
          <a:p>
            <a:pPr algn="ctr">
              <a:defRPr/>
            </a:pPr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quantumly</a:t>
            </a:r>
            <a:r>
              <a:rPr lang="en-US" sz="1000" dirty="0"/>
              <a:t> finding patterns in </a:t>
            </a:r>
            <a:r>
              <a:rPr lang="en-US" sz="1000" dirty="0">
                <a:solidFill>
                  <a:schemeClr val="tx2"/>
                </a:solidFill>
              </a:rPr>
              <a:t>quantum</a:t>
            </a:r>
            <a:r>
              <a:rPr lang="en-US" sz="1000" dirty="0"/>
              <a:t> data</a:t>
            </a:r>
            <a:endParaRPr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F93249-3FF6-9A3B-5253-18CA7D85ABE4}"/>
                  </a:ext>
                </a:extLst>
              </p:cNvPr>
              <p:cNvSpPr txBox="1"/>
              <p:nvPr/>
            </p:nvSpPr>
            <p:spPr bwMode="auto">
              <a:xfrm>
                <a:off x="6474816" y="4274022"/>
                <a:ext cx="1788107" cy="242887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>
                    <a:solidFill>
                      <a:srgbClr val="002060"/>
                    </a:solidFill>
                  </a:rPr>
                  <a:t>Quantum d</a:t>
                </a:r>
                <a:r>
                  <a:rPr lang="en-US" sz="1000" b="0" dirty="0">
                    <a:solidFill>
                      <a:srgbClr val="002060"/>
                    </a:solidFill>
                  </a:rPr>
                  <a:t>ata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ar-AE" sz="1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ar-AE" sz="1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1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1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ar-AE" sz="1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1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ar-AE" sz="1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F93249-3FF6-9A3B-5253-18CA7D85A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74816" y="4274022"/>
                <a:ext cx="1788107" cy="242887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BD4CAD-0C40-786D-DCC8-097306F7A862}"/>
                  </a:ext>
                </a:extLst>
              </p:cNvPr>
              <p:cNvSpPr txBox="1"/>
              <p:nvPr/>
            </p:nvSpPr>
            <p:spPr bwMode="auto">
              <a:xfrm>
                <a:off x="7919955" y="4759404"/>
                <a:ext cx="626257" cy="250197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/>
                  <a:t>Loss</a:t>
                </a:r>
                <a14:m>
                  <m:oMath xmlns:m="http://schemas.openxmlformats.org/officeDocument/2006/math">
                    <m:r>
                      <a:rPr lang="en-US" sz="1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BD4CAD-0C40-786D-DCC8-097306F7A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19955" y="4759404"/>
                <a:ext cx="626257" cy="250197"/>
              </a:xfrm>
              <a:prstGeom prst="rect">
                <a:avLst/>
              </a:prstGeom>
              <a:blipFill>
                <a:blip r:embed="rId4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8DC5C24-B9D4-C1CA-9FAF-5E01C117CCB1}"/>
              </a:ext>
            </a:extLst>
          </p:cNvPr>
          <p:cNvSpPr txBox="1"/>
          <p:nvPr/>
        </p:nvSpPr>
        <p:spPr bwMode="auto">
          <a:xfrm>
            <a:off x="7032356" y="4760069"/>
            <a:ext cx="626255" cy="2249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00" dirty="0"/>
              <a:t>training</a:t>
            </a:r>
            <a:endParaRPr sz="9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164C7E1-0E1C-AA23-7F99-C5BA06AA067F}"/>
              </a:ext>
            </a:extLst>
          </p:cNvPr>
          <p:cNvCxnSpPr/>
          <p:nvPr/>
        </p:nvCxnSpPr>
        <p:spPr bwMode="auto">
          <a:xfrm>
            <a:off x="7340670" y="4550795"/>
            <a:ext cx="0" cy="155635"/>
          </a:xfrm>
          <a:prstGeom prst="straightConnector1">
            <a:avLst/>
          </a:prstGeom>
          <a:solidFill>
            <a:srgbClr val="A9B9E1"/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067A1B-3F0A-90A2-2BA4-BEB75EA84ACA}"/>
              </a:ext>
            </a:extLst>
          </p:cNvPr>
          <p:cNvCxnSpPr>
            <a:cxnSpLocks/>
          </p:cNvCxnSpPr>
          <p:nvPr/>
        </p:nvCxnSpPr>
        <p:spPr bwMode="auto">
          <a:xfrm flipH="1">
            <a:off x="7737920" y="4870487"/>
            <a:ext cx="169903" cy="0"/>
          </a:xfrm>
          <a:prstGeom prst="straightConnector1">
            <a:avLst/>
          </a:prstGeom>
          <a:solidFill>
            <a:srgbClr val="A9B9E1"/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89A1CE-2B1D-9C9B-0732-69C40A9A2A8D}"/>
              </a:ext>
            </a:extLst>
          </p:cNvPr>
          <p:cNvCxnSpPr/>
          <p:nvPr/>
        </p:nvCxnSpPr>
        <p:spPr bwMode="auto">
          <a:xfrm>
            <a:off x="7340537" y="5032127"/>
            <a:ext cx="0" cy="155635"/>
          </a:xfrm>
          <a:prstGeom prst="straightConnector1">
            <a:avLst/>
          </a:prstGeom>
          <a:solidFill>
            <a:srgbClr val="A9B9E1"/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E5F27D-9EB9-3141-04AA-CA96C50CDAC8}"/>
                  </a:ext>
                </a:extLst>
              </p:cNvPr>
              <p:cNvSpPr txBox="1"/>
              <p:nvPr/>
            </p:nvSpPr>
            <p:spPr bwMode="auto">
              <a:xfrm>
                <a:off x="6819406" y="5201491"/>
                <a:ext cx="1003466" cy="390171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ctr">
                  <a:defRPr/>
                </a:pPr>
                <a:r>
                  <a:rPr lang="en-US" sz="1000" b="0" dirty="0"/>
                  <a:t>Trained </a:t>
                </a:r>
                <a:r>
                  <a:rPr lang="en-US" sz="1000" b="0" dirty="0" err="1"/>
                  <a:t>model</a:t>
                </a:r>
                <a:r>
                  <a:rPr lang="en-US" sz="1000" b="0" dirty="0"/>
                  <a:t>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sz="105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E5F27D-9EB9-3141-04AA-CA96C50CD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19406" y="5201491"/>
                <a:ext cx="1003466" cy="39017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A72003-0328-186E-6809-988CE74E6E8F}"/>
                  </a:ext>
                </a:extLst>
              </p:cNvPr>
              <p:cNvSpPr txBox="1"/>
              <p:nvPr/>
            </p:nvSpPr>
            <p:spPr bwMode="auto">
              <a:xfrm>
                <a:off x="6161310" y="4695864"/>
                <a:ext cx="740374" cy="390171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Quantum model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sz="1000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A72003-0328-186E-6809-988CE74E6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61310" y="4695864"/>
                <a:ext cx="740374" cy="390171"/>
              </a:xfrm>
              <a:prstGeom prst="rect">
                <a:avLst/>
              </a:prstGeom>
              <a:blipFill>
                <a:blip r:embed="rId1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CBD694-98B3-5D13-2FF5-F76305CCE943}"/>
              </a:ext>
            </a:extLst>
          </p:cNvPr>
          <p:cNvCxnSpPr>
            <a:cxnSpLocks/>
          </p:cNvCxnSpPr>
          <p:nvPr/>
        </p:nvCxnSpPr>
        <p:spPr bwMode="auto">
          <a:xfrm>
            <a:off x="6795753" y="4842171"/>
            <a:ext cx="169903" cy="0"/>
          </a:xfrm>
          <a:prstGeom prst="straightConnector1">
            <a:avLst/>
          </a:prstGeom>
          <a:solidFill>
            <a:srgbClr val="A9B9E1"/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7CCDF4B-FD7D-A029-6074-C40B6992A5B5}"/>
              </a:ext>
            </a:extLst>
          </p:cNvPr>
          <p:cNvSpPr/>
          <p:nvPr/>
        </p:nvSpPr>
        <p:spPr bwMode="auto">
          <a:xfrm>
            <a:off x="3652260" y="3510762"/>
            <a:ext cx="2397030" cy="24140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AD4206-6DAC-6B31-6E5A-5CE05D76DCFD}"/>
              </a:ext>
            </a:extLst>
          </p:cNvPr>
          <p:cNvSpPr txBox="1"/>
          <p:nvPr/>
        </p:nvSpPr>
        <p:spPr bwMode="auto">
          <a:xfrm>
            <a:off x="3791744" y="3577436"/>
            <a:ext cx="2124236" cy="54950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050" b="1" dirty="0">
                <a:solidFill>
                  <a:schemeClr val="tx2"/>
                </a:solidFill>
              </a:rPr>
              <a:t>Quantum</a:t>
            </a:r>
            <a:r>
              <a:rPr lang="en-US" sz="1050" b="1" dirty="0"/>
              <a:t> Machine Learning</a:t>
            </a:r>
          </a:p>
          <a:p>
            <a:pPr algn="ctr">
              <a:defRPr/>
            </a:pPr>
            <a:endParaRPr sz="1050" b="1" dirty="0"/>
          </a:p>
          <a:p>
            <a:pPr algn="ctr">
              <a:defRPr/>
            </a:pPr>
            <a:r>
              <a:rPr lang="en-US" sz="1000" dirty="0"/>
              <a:t>finding patterns in </a:t>
            </a:r>
            <a:r>
              <a:rPr lang="en-US" sz="1000" dirty="0">
                <a:solidFill>
                  <a:schemeClr val="tx2"/>
                </a:solidFill>
              </a:rPr>
              <a:t>quantum</a:t>
            </a:r>
            <a:r>
              <a:rPr lang="en-US" sz="1000" dirty="0"/>
              <a:t> data</a:t>
            </a:r>
            <a:endParaRPr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AC846EA-6AAB-505F-EE06-F76DA37A9784}"/>
                  </a:ext>
                </a:extLst>
              </p:cNvPr>
              <p:cNvSpPr txBox="1"/>
              <p:nvPr/>
            </p:nvSpPr>
            <p:spPr bwMode="auto">
              <a:xfrm>
                <a:off x="4007840" y="4280465"/>
                <a:ext cx="1707323" cy="242887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>
                    <a:solidFill>
                      <a:schemeClr val="tx2"/>
                    </a:solidFill>
                  </a:rPr>
                  <a:t>Quantum d</a:t>
                </a:r>
                <a:r>
                  <a:rPr lang="en-US" sz="1000" b="0" dirty="0">
                    <a:solidFill>
                      <a:schemeClr val="tx2"/>
                    </a:solidFill>
                  </a:rPr>
                  <a:t>ata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ar-AE" sz="1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ar-AE" sz="1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10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1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ar-AE" sz="1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10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ar-AE" sz="1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AC846EA-6AAB-505F-EE06-F76DA37A9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07840" y="4280465"/>
                <a:ext cx="1707323" cy="242887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5526A3-49EC-3458-91DC-FF1C8C67C968}"/>
                  </a:ext>
                </a:extLst>
              </p:cNvPr>
              <p:cNvSpPr txBox="1"/>
              <p:nvPr/>
            </p:nvSpPr>
            <p:spPr bwMode="auto">
              <a:xfrm>
                <a:off x="5435212" y="4761010"/>
                <a:ext cx="586445" cy="242695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/>
                  <a:t>Loss</a:t>
                </a:r>
                <a14:m>
                  <m:oMath xmlns:m="http://schemas.openxmlformats.org/officeDocument/2006/math">
                    <m:r>
                      <a:rPr lang="en-US" sz="1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5526A3-49EC-3458-91DC-FF1C8C67C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35212" y="4761010"/>
                <a:ext cx="586445" cy="242695"/>
              </a:xfrm>
              <a:prstGeom prst="rect">
                <a:avLst/>
              </a:prstGeom>
              <a:blipFill>
                <a:blip r:embed="rId1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E308F1B3-1166-C956-3FDE-6D7EDC353436}"/>
              </a:ext>
            </a:extLst>
          </p:cNvPr>
          <p:cNvSpPr txBox="1"/>
          <p:nvPr/>
        </p:nvSpPr>
        <p:spPr bwMode="auto">
          <a:xfrm>
            <a:off x="4544964" y="4784180"/>
            <a:ext cx="621436" cy="224998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00" dirty="0"/>
              <a:t>training</a:t>
            </a:r>
            <a:endParaRPr sz="9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420F0E4-EB6F-CFB9-0B6B-E8098FC8A196}"/>
              </a:ext>
            </a:extLst>
          </p:cNvPr>
          <p:cNvCxnSpPr>
            <a:cxnSpLocks/>
          </p:cNvCxnSpPr>
          <p:nvPr/>
        </p:nvCxnSpPr>
        <p:spPr bwMode="auto">
          <a:xfrm>
            <a:off x="4850907" y="4559444"/>
            <a:ext cx="0" cy="167134"/>
          </a:xfrm>
          <a:prstGeom prst="straightConnector1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A4F6338-632B-1B2B-FC43-D719078BA407}"/>
              </a:ext>
            </a:extLst>
          </p:cNvPr>
          <p:cNvCxnSpPr/>
          <p:nvPr/>
        </p:nvCxnSpPr>
        <p:spPr bwMode="auto">
          <a:xfrm>
            <a:off x="4850775" y="5053796"/>
            <a:ext cx="0" cy="167134"/>
          </a:xfrm>
          <a:prstGeom prst="straightConnector1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59C415-C3C0-732A-B02B-EAE76FD0BF95}"/>
                  </a:ext>
                </a:extLst>
              </p:cNvPr>
              <p:cNvSpPr txBox="1"/>
              <p:nvPr/>
            </p:nvSpPr>
            <p:spPr bwMode="auto">
              <a:xfrm>
                <a:off x="4333653" y="5206798"/>
                <a:ext cx="995746" cy="390171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ctr">
                  <a:defRPr/>
                </a:pPr>
                <a:r>
                  <a:rPr lang="en-US" sz="1000" b="0" dirty="0"/>
                  <a:t>Trained </a:t>
                </a:r>
                <a:r>
                  <a:rPr lang="en-US" sz="1000" b="0" dirty="0" err="1"/>
                  <a:t>model</a:t>
                </a:r>
                <a:r>
                  <a:rPr lang="en-US" sz="1000" b="0" dirty="0"/>
                  <a:t>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00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sz="105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59C415-C3C0-732A-B02B-EAE76FD0B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33653" y="5206798"/>
                <a:ext cx="995746" cy="39017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51BAF5-EF83-3BBF-6903-2A1CC937C80F}"/>
                  </a:ext>
                </a:extLst>
              </p:cNvPr>
              <p:cNvSpPr txBox="1"/>
              <p:nvPr/>
            </p:nvSpPr>
            <p:spPr bwMode="auto">
              <a:xfrm>
                <a:off x="3717032" y="4759640"/>
                <a:ext cx="699961" cy="242695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/>
                  <a:t>Model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51BAF5-EF83-3BBF-6903-2A1CC937C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17032" y="4759640"/>
                <a:ext cx="699961" cy="242695"/>
              </a:xfrm>
              <a:prstGeom prst="rect">
                <a:avLst/>
              </a:prstGeom>
              <a:blipFill>
                <a:blip r:embed="rId1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2AC2DC-A1B0-0D88-C437-D0DB1A1AEB9A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410411" y="4786273"/>
            <a:ext cx="0" cy="165958"/>
          </a:xfrm>
          <a:prstGeom prst="straightConnector1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53D7BD8-78CB-ECF2-A625-E4941DD011F7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5328117" y="4791216"/>
            <a:ext cx="0" cy="165958"/>
          </a:xfrm>
          <a:prstGeom prst="straightConnector1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FDDAED4F-B808-19A0-966B-57F599D460FD}"/>
              </a:ext>
            </a:extLst>
          </p:cNvPr>
          <p:cNvSpPr/>
          <p:nvPr/>
        </p:nvSpPr>
        <p:spPr bwMode="auto">
          <a:xfrm>
            <a:off x="6165346" y="990268"/>
            <a:ext cx="2423160" cy="24140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6F89F5-86FA-6964-3119-368ADC5F2D23}"/>
              </a:ext>
            </a:extLst>
          </p:cNvPr>
          <p:cNvSpPr txBox="1"/>
          <p:nvPr/>
        </p:nvSpPr>
        <p:spPr bwMode="auto">
          <a:xfrm>
            <a:off x="8692732" y="1972397"/>
            <a:ext cx="1625898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</a:rPr>
              <a:t>focus of today</a:t>
            </a:r>
            <a:endParaRPr dirty="0">
              <a:solidFill>
                <a:srgbClr val="FF0000"/>
              </a:solidFill>
            </a:endParaRPr>
          </a:p>
          <a:p>
            <a:pPr marL="283879" indent="-283879">
              <a:buFont typeface="Arial"/>
              <a:buChar char="•"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39382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EFC8E7A-3C00-C01D-CD36-841C0D80A58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9560474" name="Rechteck 5">
            <a:extLst>
              <a:ext uri="{FF2B5EF4-FFF2-40B4-BE49-F238E27FC236}">
                <a16:creationId xmlns:a16="http://schemas.microsoft.com/office/drawing/2014/main" id="{B9AB5C4B-0E89-9BE9-CB23-18563F568A39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71658848" name="Rechteck 5">
            <a:extLst>
              <a:ext uri="{FF2B5EF4-FFF2-40B4-BE49-F238E27FC236}">
                <a16:creationId xmlns:a16="http://schemas.microsoft.com/office/drawing/2014/main" id="{E1654DAC-D768-CC6F-F040-50632530B341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90156907" name="Rechteck 5">
            <a:extLst>
              <a:ext uri="{FF2B5EF4-FFF2-40B4-BE49-F238E27FC236}">
                <a16:creationId xmlns:a16="http://schemas.microsoft.com/office/drawing/2014/main" id="{65EAA0BC-663A-5E0A-970D-CB8C135E0A7B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13436722" name="Rechteck 5">
            <a:extLst>
              <a:ext uri="{FF2B5EF4-FFF2-40B4-BE49-F238E27FC236}">
                <a16:creationId xmlns:a16="http://schemas.microsoft.com/office/drawing/2014/main" id="{6A5489DE-DC2A-21DD-2B0A-EB057734F32C}"/>
              </a:ext>
            </a:extLst>
          </p:cNvPr>
          <p:cNvSpPr/>
          <p:nvPr/>
        </p:nvSpPr>
        <p:spPr bwMode="auto">
          <a:xfrm>
            <a:off x="2972045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10636326" name="Titel 1">
            <a:extLst>
              <a:ext uri="{FF2B5EF4-FFF2-40B4-BE49-F238E27FC236}">
                <a16:creationId xmlns:a16="http://schemas.microsoft.com/office/drawing/2014/main" id="{0982DE26-365B-54D2-FFD6-E113236AD0B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What about both?</a:t>
            </a:r>
          </a:p>
        </p:txBody>
      </p:sp>
      <p:sp>
        <p:nvSpPr>
          <p:cNvPr id="1753691361" name="Slide Number Placeholder 15">
            <a:extLst>
              <a:ext uri="{FF2B5EF4-FFF2-40B4-BE49-F238E27FC236}">
                <a16:creationId xmlns:a16="http://schemas.microsoft.com/office/drawing/2014/main" id="{8B6BEE4B-5B3C-2771-FF8D-0DFC5F0FB5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23</a:t>
            </a:fld>
            <a:endParaRPr lang="de-DE"/>
          </a:p>
        </p:txBody>
      </p:sp>
      <p:sp>
        <p:nvSpPr>
          <p:cNvPr id="471125970" name="Rechteck 5">
            <a:extLst>
              <a:ext uri="{FF2B5EF4-FFF2-40B4-BE49-F238E27FC236}">
                <a16:creationId xmlns:a16="http://schemas.microsoft.com/office/drawing/2014/main" id="{34EE2131-6A56-E039-2D40-710CE456FBAF}"/>
              </a:ext>
            </a:extLst>
          </p:cNvPr>
          <p:cNvSpPr/>
          <p:nvPr/>
        </p:nvSpPr>
        <p:spPr bwMode="auto">
          <a:xfrm>
            <a:off x="2971052" y="6183246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71174069" name="TextBox 13">
            <a:extLst>
              <a:ext uri="{FF2B5EF4-FFF2-40B4-BE49-F238E27FC236}">
                <a16:creationId xmlns:a16="http://schemas.microsoft.com/office/drawing/2014/main" id="{9D6BEF1A-E44A-D63D-AF46-C2A588BBB78A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236169606" name="TextBox 14">
            <a:extLst>
              <a:ext uri="{FF2B5EF4-FFF2-40B4-BE49-F238E27FC236}">
                <a16:creationId xmlns:a16="http://schemas.microsoft.com/office/drawing/2014/main" id="{B94525F2-2082-ACFC-613B-ECD8D6DB7137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615158492" name="TextBox 16">
            <a:extLst>
              <a:ext uri="{FF2B5EF4-FFF2-40B4-BE49-F238E27FC236}">
                <a16:creationId xmlns:a16="http://schemas.microsoft.com/office/drawing/2014/main" id="{6EC1A076-238E-BAF1-66A4-C97207605ECC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1506580644" name="TextBox 17">
            <a:extLst>
              <a:ext uri="{FF2B5EF4-FFF2-40B4-BE49-F238E27FC236}">
                <a16:creationId xmlns:a16="http://schemas.microsoft.com/office/drawing/2014/main" id="{CDBE8986-C332-62CD-2EC7-65C97631A894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49F25DF-3D14-359E-C02E-6537F96281D6}"/>
              </a:ext>
            </a:extLst>
          </p:cNvPr>
          <p:cNvSpPr/>
          <p:nvPr/>
        </p:nvSpPr>
        <p:spPr bwMode="auto">
          <a:xfrm>
            <a:off x="6161064" y="978466"/>
            <a:ext cx="2415612" cy="24140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A4C1761-22AF-EF97-CA49-DDAAD3EE27A4}"/>
              </a:ext>
            </a:extLst>
          </p:cNvPr>
          <p:cNvSpPr/>
          <p:nvPr/>
        </p:nvSpPr>
        <p:spPr bwMode="auto">
          <a:xfrm>
            <a:off x="3652260" y="978466"/>
            <a:ext cx="2397030" cy="241401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3F7EA2-6E73-9016-BC1A-71C7923A01DA}"/>
              </a:ext>
            </a:extLst>
          </p:cNvPr>
          <p:cNvSpPr/>
          <p:nvPr/>
        </p:nvSpPr>
        <p:spPr bwMode="auto">
          <a:xfrm>
            <a:off x="6161064" y="3510762"/>
            <a:ext cx="2415612" cy="2414016"/>
          </a:xfrm>
          <a:prstGeom prst="rect">
            <a:avLst/>
          </a:prstGeom>
          <a:solidFill>
            <a:srgbClr val="A9B9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02DFFC-B30B-82D6-F19E-1FED32C43277}"/>
              </a:ext>
            </a:extLst>
          </p:cNvPr>
          <p:cNvSpPr/>
          <p:nvPr/>
        </p:nvSpPr>
        <p:spPr bwMode="auto">
          <a:xfrm>
            <a:off x="3652260" y="3510762"/>
            <a:ext cx="2397030" cy="24140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98A40C-486F-FFEC-88A4-312C2577AC31}"/>
              </a:ext>
            </a:extLst>
          </p:cNvPr>
          <p:cNvSpPr/>
          <p:nvPr/>
        </p:nvSpPr>
        <p:spPr bwMode="auto">
          <a:xfrm>
            <a:off x="6165346" y="990268"/>
            <a:ext cx="2423160" cy="24140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CFF23A-B0B4-BA98-9C3B-AB652C1BEA18}"/>
              </a:ext>
            </a:extLst>
          </p:cNvPr>
          <p:cNvSpPr txBox="1"/>
          <p:nvPr/>
        </p:nvSpPr>
        <p:spPr bwMode="auto">
          <a:xfrm>
            <a:off x="3849002" y="1415003"/>
            <a:ext cx="2022595" cy="150797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600" dirty="0"/>
              <a:t>CC</a:t>
            </a:r>
            <a:endParaRPr sz="9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741865-E128-6562-BBBE-CBE5F3B94AFB}"/>
              </a:ext>
            </a:extLst>
          </p:cNvPr>
          <p:cNvSpPr txBox="1"/>
          <p:nvPr/>
        </p:nvSpPr>
        <p:spPr bwMode="auto">
          <a:xfrm>
            <a:off x="6365628" y="1415003"/>
            <a:ext cx="2022595" cy="150797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600" dirty="0"/>
              <a:t>C</a:t>
            </a:r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Q</a:t>
            </a:r>
            <a:endParaRPr sz="9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C21FD4-014F-CCFD-6508-1CABC9AE3421}"/>
              </a:ext>
            </a:extLst>
          </p:cNvPr>
          <p:cNvSpPr txBox="1"/>
          <p:nvPr/>
        </p:nvSpPr>
        <p:spPr bwMode="auto">
          <a:xfrm>
            <a:off x="3839477" y="3955200"/>
            <a:ext cx="2022595" cy="150797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600" dirty="0">
                <a:solidFill>
                  <a:schemeClr val="tx2"/>
                </a:solidFill>
              </a:rPr>
              <a:t>Q</a:t>
            </a:r>
            <a:r>
              <a:rPr lang="en-US" sz="9600" dirty="0"/>
              <a:t>C</a:t>
            </a:r>
            <a:endParaRPr sz="9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8C57BF-6E82-7F1E-FC16-E2450373E6D4}"/>
              </a:ext>
            </a:extLst>
          </p:cNvPr>
          <p:cNvSpPr txBox="1"/>
          <p:nvPr/>
        </p:nvSpPr>
        <p:spPr bwMode="auto">
          <a:xfrm>
            <a:off x="6282061" y="3954256"/>
            <a:ext cx="2142578" cy="150797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600" dirty="0">
                <a:solidFill>
                  <a:schemeClr val="tx2"/>
                </a:solidFill>
              </a:rPr>
              <a:t>Q</a:t>
            </a:r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Q</a:t>
            </a:r>
            <a:endParaRPr sz="9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CEC7C8-CAA7-AC29-1CCB-7E4C504B3D39}"/>
              </a:ext>
            </a:extLst>
          </p:cNvPr>
          <p:cNvSpPr txBox="1"/>
          <p:nvPr/>
        </p:nvSpPr>
        <p:spPr bwMode="auto">
          <a:xfrm>
            <a:off x="8692732" y="1972397"/>
            <a:ext cx="1625898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</a:rPr>
              <a:t>focus of today</a:t>
            </a:r>
            <a:endParaRPr dirty="0">
              <a:solidFill>
                <a:srgbClr val="FF0000"/>
              </a:solidFill>
            </a:endParaRPr>
          </a:p>
          <a:p>
            <a:pPr marL="283879" indent="-283879">
              <a:buFont typeface="Arial"/>
              <a:buChar char="•"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6701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6959079" name="Rechteck 5"/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93497885" name="Rechteck 5"/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388995388" name="Rechteck 5"/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1511126" name="Rechteck 5"/>
          <p:cNvSpPr/>
          <p:nvPr/>
        </p:nvSpPr>
        <p:spPr bwMode="auto">
          <a:xfrm>
            <a:off x="2972045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0942796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What is quantum machine learning (with classical data)?</a:t>
            </a:r>
          </a:p>
        </p:txBody>
      </p:sp>
      <p:sp>
        <p:nvSpPr>
          <p:cNvPr id="1890877602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20EBBD47-5A5E-D4E2-3726-28815ED77199}" type="slidenum">
              <a:rPr lang="de-DE"/>
              <a:t>24</a:t>
            </a:fld>
            <a:endParaRPr lang="de-DE"/>
          </a:p>
        </p:txBody>
      </p:sp>
      <p:sp>
        <p:nvSpPr>
          <p:cNvPr id="1343519214" name="Rechteck 5"/>
          <p:cNvSpPr/>
          <p:nvPr/>
        </p:nvSpPr>
        <p:spPr bwMode="auto">
          <a:xfrm>
            <a:off x="2971052" y="6183246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76394825" name="TextBox 13"/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43069554" name="TextBox 14"/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629599337" name="TextBox 16"/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1870627554" name="TextBox 1870627553"/>
          <p:cNvSpPr txBox="1"/>
          <p:nvPr/>
        </p:nvSpPr>
        <p:spPr bwMode="auto">
          <a:xfrm>
            <a:off x="2333562" y="2420888"/>
            <a:ext cx="7164836" cy="141961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dirty="0"/>
              <a:t>Finding patterns in classical data with quantum computing:</a:t>
            </a:r>
          </a:p>
          <a:p>
            <a:pPr>
              <a:defRPr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b="1" dirty="0"/>
              <a:t>data encoding &amp; processing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b="1" dirty="0"/>
              <a:t>model training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b="1" dirty="0"/>
              <a:t>model inference</a:t>
            </a:r>
            <a:endParaRPr b="1" dirty="0"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65EBC6CC-06FD-2156-77C5-4E23E7D77DE8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627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70627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627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870627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6275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8706275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4794022" name="Rechteck 5"/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906836996" name="Rechteck 5"/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601282033" name="Rechteck 5"/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35945561" name="Rechteck 5"/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06376541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/>
              <a:t>Encoding classical data into a quantum circuit</a:t>
            </a:r>
          </a:p>
        </p:txBody>
      </p:sp>
      <p:sp>
        <p:nvSpPr>
          <p:cNvPr id="1207568013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25</a:t>
            </a:fld>
            <a:endParaRPr lang="de-DE"/>
          </a:p>
        </p:txBody>
      </p:sp>
      <p:sp>
        <p:nvSpPr>
          <p:cNvPr id="837878043" name="Rechteck 5"/>
          <p:cNvSpPr/>
          <p:nvPr/>
        </p:nvSpPr>
        <p:spPr bwMode="auto">
          <a:xfrm>
            <a:off x="452994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18521130" name="TextBox 13"/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558146867" name="TextBox 14"/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1385758915" name="TextBox 16"/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1942716765" name="TextBox 1942716764"/>
          <p:cNvSpPr txBox="1"/>
          <p:nvPr/>
        </p:nvSpPr>
        <p:spPr bwMode="auto">
          <a:xfrm>
            <a:off x="1103425" y="1444803"/>
            <a:ext cx="9876503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b="0" dirty="0"/>
              <a:t>For doing QML, we need to move </a:t>
            </a:r>
            <a:r>
              <a:rPr lang="en-US" b="0" dirty="0"/>
              <a:t>classical </a:t>
            </a:r>
            <a:r>
              <a:rPr b="0" dirty="0"/>
              <a:t>data to the quantum domain</a:t>
            </a:r>
            <a:r>
              <a:rPr lang="en-US" b="0" dirty="0"/>
              <a:t>!</a:t>
            </a:r>
            <a:endParaRPr b="0" dirty="0"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DEC2F821-2080-92F9-65C3-18CDE3787B73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11" name="!!Parallelogram 5">
            <a:extLst>
              <a:ext uri="{FF2B5EF4-FFF2-40B4-BE49-F238E27FC236}">
                <a16:creationId xmlns:a16="http://schemas.microsoft.com/office/drawing/2014/main" id="{C49B6756-5001-D6A9-7105-E52FDDBB0BAE}"/>
              </a:ext>
            </a:extLst>
          </p:cNvPr>
          <p:cNvSpPr/>
          <p:nvPr/>
        </p:nvSpPr>
        <p:spPr>
          <a:xfrm>
            <a:off x="5408670" y="4169939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!!Parallelogram 6">
            <a:extLst>
              <a:ext uri="{FF2B5EF4-FFF2-40B4-BE49-F238E27FC236}">
                <a16:creationId xmlns:a16="http://schemas.microsoft.com/office/drawing/2014/main" id="{4B91AF65-8CC2-95D5-B205-CC5B7EB666CB}"/>
              </a:ext>
            </a:extLst>
          </p:cNvPr>
          <p:cNvSpPr/>
          <p:nvPr/>
        </p:nvSpPr>
        <p:spPr>
          <a:xfrm>
            <a:off x="6072698" y="4169939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!!Parallelogram 7">
            <a:extLst>
              <a:ext uri="{FF2B5EF4-FFF2-40B4-BE49-F238E27FC236}">
                <a16:creationId xmlns:a16="http://schemas.microsoft.com/office/drawing/2014/main" id="{13A190ED-3C7B-B33C-AE25-D00E337F360F}"/>
              </a:ext>
            </a:extLst>
          </p:cNvPr>
          <p:cNvSpPr/>
          <p:nvPr/>
        </p:nvSpPr>
        <p:spPr>
          <a:xfrm>
            <a:off x="6235982" y="3976719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!!Parallelogram 8">
            <a:extLst>
              <a:ext uri="{FF2B5EF4-FFF2-40B4-BE49-F238E27FC236}">
                <a16:creationId xmlns:a16="http://schemas.microsoft.com/office/drawing/2014/main" id="{ED89E957-7B54-4E85-EA08-3AFDF273EED6}"/>
              </a:ext>
            </a:extLst>
          </p:cNvPr>
          <p:cNvSpPr/>
          <p:nvPr/>
        </p:nvSpPr>
        <p:spPr>
          <a:xfrm>
            <a:off x="5577398" y="3976719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!!Parallelogram 9">
            <a:extLst>
              <a:ext uri="{FF2B5EF4-FFF2-40B4-BE49-F238E27FC236}">
                <a16:creationId xmlns:a16="http://schemas.microsoft.com/office/drawing/2014/main" id="{D6EDC8C7-6A77-1231-8F61-A3BBADB2F5E5}"/>
              </a:ext>
            </a:extLst>
          </p:cNvPr>
          <p:cNvSpPr/>
          <p:nvPr/>
        </p:nvSpPr>
        <p:spPr>
          <a:xfrm>
            <a:off x="5550184" y="3638193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!!Parallelogram 10">
            <a:extLst>
              <a:ext uri="{FF2B5EF4-FFF2-40B4-BE49-F238E27FC236}">
                <a16:creationId xmlns:a16="http://schemas.microsoft.com/office/drawing/2014/main" id="{A050D725-DCCF-8355-1367-3207E56D7D35}"/>
              </a:ext>
            </a:extLst>
          </p:cNvPr>
          <p:cNvSpPr/>
          <p:nvPr/>
        </p:nvSpPr>
        <p:spPr>
          <a:xfrm>
            <a:off x="6214212" y="3638193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!!Parallelogram 11">
            <a:extLst>
              <a:ext uri="{FF2B5EF4-FFF2-40B4-BE49-F238E27FC236}">
                <a16:creationId xmlns:a16="http://schemas.microsoft.com/office/drawing/2014/main" id="{3B5AD7B0-E307-6DC0-80D4-1179757D5B3B}"/>
              </a:ext>
            </a:extLst>
          </p:cNvPr>
          <p:cNvSpPr/>
          <p:nvPr/>
        </p:nvSpPr>
        <p:spPr>
          <a:xfrm>
            <a:off x="6377496" y="3444973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!!Parallelogram 12">
            <a:extLst>
              <a:ext uri="{FF2B5EF4-FFF2-40B4-BE49-F238E27FC236}">
                <a16:creationId xmlns:a16="http://schemas.microsoft.com/office/drawing/2014/main" id="{D7BD797C-75C6-6204-3650-1BC19B57576F}"/>
              </a:ext>
            </a:extLst>
          </p:cNvPr>
          <p:cNvSpPr/>
          <p:nvPr/>
        </p:nvSpPr>
        <p:spPr>
          <a:xfrm>
            <a:off x="5718912" y="3444973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CDE1E5-1A35-A872-D19F-A1AD66BBB947}"/>
              </a:ext>
            </a:extLst>
          </p:cNvPr>
          <p:cNvSpPr txBox="1"/>
          <p:nvPr/>
        </p:nvSpPr>
        <p:spPr>
          <a:xfrm>
            <a:off x="3945028" y="3618206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2 channels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4B2E20-06F2-84F5-67A6-BA7EC3D79B85}"/>
              </a:ext>
            </a:extLst>
          </p:cNvPr>
          <p:cNvSpPr txBox="1"/>
          <p:nvPr/>
        </p:nvSpPr>
        <p:spPr>
          <a:xfrm>
            <a:off x="5687204" y="4424713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472C4"/>
                </a:solidFill>
              </a:rPr>
              <a:t>4 pixels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CBCD152-E129-6988-A020-A384B9B8A269}"/>
                  </a:ext>
                </a:extLst>
              </p:cNvPr>
              <p:cNvSpPr txBox="1"/>
              <p:nvPr/>
            </p:nvSpPr>
            <p:spPr bwMode="auto">
              <a:xfrm>
                <a:off x="4329616" y="2801677"/>
                <a:ext cx="35327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label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𝑣𝑜𝑖𝑑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𝑔𝑟𝑎𝑠𝑠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𝑐𝑎𝑟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𝑠𝑎𝑛𝑑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CBCD152-E129-6988-A020-A384B9B8A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29616" y="2801677"/>
                <a:ext cx="3532767" cy="369332"/>
              </a:xfrm>
              <a:prstGeom prst="rect">
                <a:avLst/>
              </a:prstGeom>
              <a:blipFill>
                <a:blip r:embed="rId3"/>
                <a:stretch>
                  <a:fillRect l="-137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A60AC91B-1D12-B5E0-8377-E2D2C8F4B45D}"/>
              </a:ext>
            </a:extLst>
          </p:cNvPr>
          <p:cNvSpPr txBox="1"/>
          <p:nvPr/>
        </p:nvSpPr>
        <p:spPr bwMode="auto">
          <a:xfrm>
            <a:off x="4656834" y="5798048"/>
            <a:ext cx="2887592" cy="2249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900" dirty="0"/>
              <a:t>Animation and image credits: Hao Geng (adapted)</a:t>
            </a:r>
            <a:endParaRPr sz="900" b="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67AC15D1-D426-A35C-3658-DD243B629C1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4794022" name="Rechteck 5">
            <a:extLst>
              <a:ext uri="{FF2B5EF4-FFF2-40B4-BE49-F238E27FC236}">
                <a16:creationId xmlns:a16="http://schemas.microsoft.com/office/drawing/2014/main" id="{6975CA81-02F9-0B20-4174-856C6F041525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906836996" name="Rechteck 5">
            <a:extLst>
              <a:ext uri="{FF2B5EF4-FFF2-40B4-BE49-F238E27FC236}">
                <a16:creationId xmlns:a16="http://schemas.microsoft.com/office/drawing/2014/main" id="{174D7327-9349-616A-70B0-88C4009ED7F0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601282033" name="Rechteck 5">
            <a:extLst>
              <a:ext uri="{FF2B5EF4-FFF2-40B4-BE49-F238E27FC236}">
                <a16:creationId xmlns:a16="http://schemas.microsoft.com/office/drawing/2014/main" id="{E230754C-1841-D6FC-9200-4D6C9711F073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35945561" name="Rechteck 5">
            <a:extLst>
              <a:ext uri="{FF2B5EF4-FFF2-40B4-BE49-F238E27FC236}">
                <a16:creationId xmlns:a16="http://schemas.microsoft.com/office/drawing/2014/main" id="{CB89A2A4-2D25-EA2E-4672-FB7EB4A2DBF2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06376541" name="Titel 1">
            <a:extLst>
              <a:ext uri="{FF2B5EF4-FFF2-40B4-BE49-F238E27FC236}">
                <a16:creationId xmlns:a16="http://schemas.microsoft.com/office/drawing/2014/main" id="{F39CECFB-E96F-F505-9565-7CD5852A164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Angle encoding</a:t>
            </a:r>
          </a:p>
        </p:txBody>
      </p:sp>
      <p:sp>
        <p:nvSpPr>
          <p:cNvPr id="1207568013" name="Slide Number Placeholder 15">
            <a:extLst>
              <a:ext uri="{FF2B5EF4-FFF2-40B4-BE49-F238E27FC236}">
                <a16:creationId xmlns:a16="http://schemas.microsoft.com/office/drawing/2014/main" id="{7C4C0F4C-3942-034F-79E7-CFAD7DA28F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26</a:t>
            </a:fld>
            <a:endParaRPr lang="de-DE"/>
          </a:p>
        </p:txBody>
      </p:sp>
      <p:sp>
        <p:nvSpPr>
          <p:cNvPr id="837878043" name="Rechteck 5">
            <a:extLst>
              <a:ext uri="{FF2B5EF4-FFF2-40B4-BE49-F238E27FC236}">
                <a16:creationId xmlns:a16="http://schemas.microsoft.com/office/drawing/2014/main" id="{309282A1-5F77-F95A-5902-84280E2E452B}"/>
              </a:ext>
            </a:extLst>
          </p:cNvPr>
          <p:cNvSpPr/>
          <p:nvPr/>
        </p:nvSpPr>
        <p:spPr bwMode="auto">
          <a:xfrm>
            <a:off x="452994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18521130" name="TextBox 13">
            <a:extLst>
              <a:ext uri="{FF2B5EF4-FFF2-40B4-BE49-F238E27FC236}">
                <a16:creationId xmlns:a16="http://schemas.microsoft.com/office/drawing/2014/main" id="{DE888719-26C9-1BD2-C345-2A6D6B0E5B81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558146867" name="TextBox 14">
            <a:extLst>
              <a:ext uri="{FF2B5EF4-FFF2-40B4-BE49-F238E27FC236}">
                <a16:creationId xmlns:a16="http://schemas.microsoft.com/office/drawing/2014/main" id="{49B176AB-704C-7FE3-92EA-1306BF588409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1385758915" name="TextBox 16">
            <a:extLst>
              <a:ext uri="{FF2B5EF4-FFF2-40B4-BE49-F238E27FC236}">
                <a16:creationId xmlns:a16="http://schemas.microsoft.com/office/drawing/2014/main" id="{37B7553C-3775-DFE6-A7AC-4CAAE67956FA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EAB075F1-8575-E1CB-572A-C2FF84DBA1DD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5" name="!!Parallelogram 5">
            <a:extLst>
              <a:ext uri="{FF2B5EF4-FFF2-40B4-BE49-F238E27FC236}">
                <a16:creationId xmlns:a16="http://schemas.microsoft.com/office/drawing/2014/main" id="{0E3EE018-123E-E399-09CF-6C773D633C41}"/>
              </a:ext>
            </a:extLst>
          </p:cNvPr>
          <p:cNvSpPr/>
          <p:nvPr/>
        </p:nvSpPr>
        <p:spPr>
          <a:xfrm>
            <a:off x="251237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x</a:t>
            </a:r>
            <a:r>
              <a:rPr lang="en-US" sz="1400" baseline="-25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" name="!!Parallelogram 6">
            <a:extLst>
              <a:ext uri="{FF2B5EF4-FFF2-40B4-BE49-F238E27FC236}">
                <a16:creationId xmlns:a16="http://schemas.microsoft.com/office/drawing/2014/main" id="{2CFABAF8-5360-F979-1D6D-613F9ABF202F}"/>
              </a:ext>
            </a:extLst>
          </p:cNvPr>
          <p:cNvSpPr/>
          <p:nvPr/>
        </p:nvSpPr>
        <p:spPr>
          <a:xfrm>
            <a:off x="3530194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</a:t>
            </a:r>
          </a:p>
        </p:txBody>
      </p:sp>
      <p:sp>
        <p:nvSpPr>
          <p:cNvPr id="23" name="!!Parallelogram 7">
            <a:extLst>
              <a:ext uri="{FF2B5EF4-FFF2-40B4-BE49-F238E27FC236}">
                <a16:creationId xmlns:a16="http://schemas.microsoft.com/office/drawing/2014/main" id="{D0B1106B-39E6-DD2A-E99B-0BECD7444892}"/>
              </a:ext>
            </a:extLst>
          </p:cNvPr>
          <p:cNvSpPr/>
          <p:nvPr/>
        </p:nvSpPr>
        <p:spPr>
          <a:xfrm>
            <a:off x="5565824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3</a:t>
            </a:r>
          </a:p>
        </p:txBody>
      </p:sp>
      <p:sp>
        <p:nvSpPr>
          <p:cNvPr id="24" name="!!Parallelogram 8">
            <a:extLst>
              <a:ext uri="{FF2B5EF4-FFF2-40B4-BE49-F238E27FC236}">
                <a16:creationId xmlns:a16="http://schemas.microsoft.com/office/drawing/2014/main" id="{5F52BD7D-69B8-C84B-1883-C9B63A623542}"/>
              </a:ext>
            </a:extLst>
          </p:cNvPr>
          <p:cNvSpPr/>
          <p:nvPr/>
        </p:nvSpPr>
        <p:spPr>
          <a:xfrm>
            <a:off x="454800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2</a:t>
            </a:r>
          </a:p>
        </p:txBody>
      </p:sp>
      <p:sp>
        <p:nvSpPr>
          <p:cNvPr id="25" name="!!Parallelogram 9">
            <a:extLst>
              <a:ext uri="{FF2B5EF4-FFF2-40B4-BE49-F238E27FC236}">
                <a16:creationId xmlns:a16="http://schemas.microsoft.com/office/drawing/2014/main" id="{3AA5CE29-054D-2AB3-F2C6-7B6B29B6DB77}"/>
              </a:ext>
            </a:extLst>
          </p:cNvPr>
          <p:cNvSpPr/>
          <p:nvPr/>
        </p:nvSpPr>
        <p:spPr>
          <a:xfrm>
            <a:off x="658363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4</a:t>
            </a:r>
          </a:p>
        </p:txBody>
      </p:sp>
      <p:sp>
        <p:nvSpPr>
          <p:cNvPr id="26" name="!!Parallelogram 10">
            <a:extLst>
              <a:ext uri="{FF2B5EF4-FFF2-40B4-BE49-F238E27FC236}">
                <a16:creationId xmlns:a16="http://schemas.microsoft.com/office/drawing/2014/main" id="{C714A42E-11E3-9DA4-4C5D-CAA53BF898D7}"/>
              </a:ext>
            </a:extLst>
          </p:cNvPr>
          <p:cNvSpPr/>
          <p:nvPr/>
        </p:nvSpPr>
        <p:spPr>
          <a:xfrm>
            <a:off x="7601454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5</a:t>
            </a:r>
          </a:p>
        </p:txBody>
      </p:sp>
      <p:sp>
        <p:nvSpPr>
          <p:cNvPr id="27" name="!!Parallelogram 11">
            <a:extLst>
              <a:ext uri="{FF2B5EF4-FFF2-40B4-BE49-F238E27FC236}">
                <a16:creationId xmlns:a16="http://schemas.microsoft.com/office/drawing/2014/main" id="{1ADE4D06-95C0-D4C4-94D9-4C9F52444066}"/>
              </a:ext>
            </a:extLst>
          </p:cNvPr>
          <p:cNvSpPr/>
          <p:nvPr/>
        </p:nvSpPr>
        <p:spPr>
          <a:xfrm>
            <a:off x="9637083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7</a:t>
            </a:r>
          </a:p>
        </p:txBody>
      </p:sp>
      <p:sp>
        <p:nvSpPr>
          <p:cNvPr id="28" name="!!Parallelogram 12">
            <a:extLst>
              <a:ext uri="{FF2B5EF4-FFF2-40B4-BE49-F238E27FC236}">
                <a16:creationId xmlns:a16="http://schemas.microsoft.com/office/drawing/2014/main" id="{35E50418-DB59-19E0-8803-E3F92D26E6D3}"/>
              </a:ext>
            </a:extLst>
          </p:cNvPr>
          <p:cNvSpPr/>
          <p:nvPr/>
        </p:nvSpPr>
        <p:spPr>
          <a:xfrm>
            <a:off x="861926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6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31C0EE9-979F-A1D4-7F7C-7C09A6897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183" y="2272404"/>
            <a:ext cx="2569096" cy="37556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2DC9575-412F-9BEB-994E-325C34D32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538" y="3001384"/>
            <a:ext cx="1050499" cy="40278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3E0E994-A2A0-32A2-68E4-70B8D1883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637" y="4117224"/>
            <a:ext cx="3820986" cy="391896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12EB5291-1EDC-AABD-3158-0D6E74BE69C9}"/>
              </a:ext>
            </a:extLst>
          </p:cNvPr>
          <p:cNvGrpSpPr/>
          <p:nvPr/>
        </p:nvGrpSpPr>
        <p:grpSpPr>
          <a:xfrm>
            <a:off x="3495222" y="3336289"/>
            <a:ext cx="828223" cy="317508"/>
            <a:chOff x="6848327" y="3816427"/>
            <a:chExt cx="828223" cy="317508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97522CD-DB63-3EAE-3FD0-D927B1868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48327" y="3816427"/>
              <a:ext cx="228606" cy="315694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3386A46-5993-1A40-F31F-0308FAB54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15921" y="3834570"/>
              <a:ext cx="560629" cy="299365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A06EC4D6-4790-CBF1-E152-66DA5BC4BC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1610" y="2419427"/>
            <a:ext cx="2569096" cy="19762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2C164E3-A9A0-4FE3-2B00-61ED845DB1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4450" y="3142719"/>
            <a:ext cx="3543415" cy="211713"/>
          </a:xfrm>
          <a:prstGeom prst="rect">
            <a:avLst/>
          </a:prstGeom>
        </p:spPr>
      </p:pic>
      <p:pic>
        <p:nvPicPr>
          <p:cNvPr id="39" name="Picture 4">
            <a:extLst>
              <a:ext uri="{FF2B5EF4-FFF2-40B4-BE49-F238E27FC236}">
                <a16:creationId xmlns:a16="http://schemas.microsoft.com/office/drawing/2014/main" id="{9D21ACA6-B4DD-CD21-B328-A9EA5D08F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019" y="3561126"/>
            <a:ext cx="746276" cy="23745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EDE97DD-2A40-5497-47FE-BD5CBE8785FD}"/>
              </a:ext>
            </a:extLst>
          </p:cNvPr>
          <p:cNvSpPr txBox="1"/>
          <p:nvPr/>
        </p:nvSpPr>
        <p:spPr>
          <a:xfrm>
            <a:off x="846635" y="223014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flattening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B75297-BDE5-D07D-B565-9F019F2B2DBE}"/>
              </a:ext>
            </a:extLst>
          </p:cNvPr>
          <p:cNvSpPr txBox="1"/>
          <p:nvPr/>
        </p:nvSpPr>
        <p:spPr>
          <a:xfrm>
            <a:off x="1055026" y="295805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scaling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F2248FC-29E1-1525-2FE9-54E7F0A3FCCC}"/>
              </a:ext>
            </a:extLst>
          </p:cNvPr>
          <p:cNvSpPr txBox="1"/>
          <p:nvPr/>
        </p:nvSpPr>
        <p:spPr>
          <a:xfrm>
            <a:off x="846635" y="410096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encoding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61067DF-78F2-C5D2-BFD2-366785E5FF6F}"/>
              </a:ext>
            </a:extLst>
          </p:cNvPr>
          <p:cNvCxnSpPr/>
          <p:nvPr/>
        </p:nvCxnSpPr>
        <p:spPr>
          <a:xfrm>
            <a:off x="2088439" y="1215041"/>
            <a:ext cx="0" cy="45284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62729DC-338F-3998-950E-C073FF545367}"/>
              </a:ext>
            </a:extLst>
          </p:cNvPr>
          <p:cNvSpPr txBox="1"/>
          <p:nvPr/>
        </p:nvSpPr>
        <p:spPr bwMode="auto">
          <a:xfrm>
            <a:off x="4656834" y="5798048"/>
            <a:ext cx="2887592" cy="2249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900" dirty="0"/>
              <a:t>Animation and image credits: Hao Geng (adapted)</a:t>
            </a:r>
            <a:endParaRPr sz="900" b="0" dirty="0"/>
          </a:p>
        </p:txBody>
      </p:sp>
    </p:spTree>
    <p:extLst>
      <p:ext uri="{BB962C8B-B14F-4D97-AF65-F5344CB8AC3E}">
        <p14:creationId xmlns:p14="http://schemas.microsoft.com/office/powerpoint/2010/main" val="2648928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F0E581B-7DE6-A57C-8F3A-B086C2402FE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4794022" name="Rechteck 5">
            <a:extLst>
              <a:ext uri="{FF2B5EF4-FFF2-40B4-BE49-F238E27FC236}">
                <a16:creationId xmlns:a16="http://schemas.microsoft.com/office/drawing/2014/main" id="{8DBC1D06-E5E2-9089-98FD-0BDA79DA6123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906836996" name="Rechteck 5">
            <a:extLst>
              <a:ext uri="{FF2B5EF4-FFF2-40B4-BE49-F238E27FC236}">
                <a16:creationId xmlns:a16="http://schemas.microsoft.com/office/drawing/2014/main" id="{EFEF170C-C7AB-5A09-B77B-195BD89D4FCE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601282033" name="Rechteck 5">
            <a:extLst>
              <a:ext uri="{FF2B5EF4-FFF2-40B4-BE49-F238E27FC236}">
                <a16:creationId xmlns:a16="http://schemas.microsoft.com/office/drawing/2014/main" id="{6A1C4F45-1843-5689-3621-802111D2D9B9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35945561" name="Rechteck 5">
            <a:extLst>
              <a:ext uri="{FF2B5EF4-FFF2-40B4-BE49-F238E27FC236}">
                <a16:creationId xmlns:a16="http://schemas.microsoft.com/office/drawing/2014/main" id="{F108878C-0EF2-0ADC-7C12-D6CB3F5B4978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06376541" name="Titel 1">
            <a:extLst>
              <a:ext uri="{FF2B5EF4-FFF2-40B4-BE49-F238E27FC236}">
                <a16:creationId xmlns:a16="http://schemas.microsoft.com/office/drawing/2014/main" id="{E961EEE2-F115-5939-446F-F8E0E39AFFA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Amplitude encoding</a:t>
            </a:r>
          </a:p>
        </p:txBody>
      </p:sp>
      <p:sp>
        <p:nvSpPr>
          <p:cNvPr id="1207568013" name="Slide Number Placeholder 15">
            <a:extLst>
              <a:ext uri="{FF2B5EF4-FFF2-40B4-BE49-F238E27FC236}">
                <a16:creationId xmlns:a16="http://schemas.microsoft.com/office/drawing/2014/main" id="{CA1B5413-CBD0-9901-1AEF-BE01BCEE57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27</a:t>
            </a:fld>
            <a:endParaRPr lang="de-DE"/>
          </a:p>
        </p:txBody>
      </p:sp>
      <p:sp>
        <p:nvSpPr>
          <p:cNvPr id="837878043" name="Rechteck 5">
            <a:extLst>
              <a:ext uri="{FF2B5EF4-FFF2-40B4-BE49-F238E27FC236}">
                <a16:creationId xmlns:a16="http://schemas.microsoft.com/office/drawing/2014/main" id="{B6E04CD2-FBCA-32B8-5433-81C6F0773954}"/>
              </a:ext>
            </a:extLst>
          </p:cNvPr>
          <p:cNvSpPr/>
          <p:nvPr/>
        </p:nvSpPr>
        <p:spPr bwMode="auto">
          <a:xfrm>
            <a:off x="452994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18521130" name="TextBox 13">
            <a:extLst>
              <a:ext uri="{FF2B5EF4-FFF2-40B4-BE49-F238E27FC236}">
                <a16:creationId xmlns:a16="http://schemas.microsoft.com/office/drawing/2014/main" id="{F9C1A6A9-622C-3547-5322-B44270E00388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558146867" name="TextBox 14">
            <a:extLst>
              <a:ext uri="{FF2B5EF4-FFF2-40B4-BE49-F238E27FC236}">
                <a16:creationId xmlns:a16="http://schemas.microsoft.com/office/drawing/2014/main" id="{5F020C80-6E19-4433-3F61-0E83E43DBD5C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1385758915" name="TextBox 16">
            <a:extLst>
              <a:ext uri="{FF2B5EF4-FFF2-40B4-BE49-F238E27FC236}">
                <a16:creationId xmlns:a16="http://schemas.microsoft.com/office/drawing/2014/main" id="{98794E4E-B68D-0FBB-EA70-63FCC4867C50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77A65859-0242-F427-A922-813F0120245E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5" name="!!Parallelogram 5">
            <a:extLst>
              <a:ext uri="{FF2B5EF4-FFF2-40B4-BE49-F238E27FC236}">
                <a16:creationId xmlns:a16="http://schemas.microsoft.com/office/drawing/2014/main" id="{37A60754-37FA-F486-290F-F4A13BDCA393}"/>
              </a:ext>
            </a:extLst>
          </p:cNvPr>
          <p:cNvSpPr/>
          <p:nvPr/>
        </p:nvSpPr>
        <p:spPr>
          <a:xfrm>
            <a:off x="251237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x</a:t>
            </a:r>
            <a:r>
              <a:rPr lang="en-US" sz="1400" baseline="-25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" name="!!Parallelogram 6">
            <a:extLst>
              <a:ext uri="{FF2B5EF4-FFF2-40B4-BE49-F238E27FC236}">
                <a16:creationId xmlns:a16="http://schemas.microsoft.com/office/drawing/2014/main" id="{17AE049A-01CC-FEFF-2DBB-977FEA8B77C6}"/>
              </a:ext>
            </a:extLst>
          </p:cNvPr>
          <p:cNvSpPr/>
          <p:nvPr/>
        </p:nvSpPr>
        <p:spPr>
          <a:xfrm>
            <a:off x="3530194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</a:t>
            </a:r>
          </a:p>
        </p:txBody>
      </p:sp>
      <p:sp>
        <p:nvSpPr>
          <p:cNvPr id="23" name="!!Parallelogram 7">
            <a:extLst>
              <a:ext uri="{FF2B5EF4-FFF2-40B4-BE49-F238E27FC236}">
                <a16:creationId xmlns:a16="http://schemas.microsoft.com/office/drawing/2014/main" id="{CD827EA5-BEC4-D1DA-D736-509DAB3C4D50}"/>
              </a:ext>
            </a:extLst>
          </p:cNvPr>
          <p:cNvSpPr/>
          <p:nvPr/>
        </p:nvSpPr>
        <p:spPr>
          <a:xfrm>
            <a:off x="5565824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3</a:t>
            </a:r>
          </a:p>
        </p:txBody>
      </p:sp>
      <p:sp>
        <p:nvSpPr>
          <p:cNvPr id="24" name="!!Parallelogram 8">
            <a:extLst>
              <a:ext uri="{FF2B5EF4-FFF2-40B4-BE49-F238E27FC236}">
                <a16:creationId xmlns:a16="http://schemas.microsoft.com/office/drawing/2014/main" id="{F4A732D7-E8F5-BD65-780C-B2106F50E13F}"/>
              </a:ext>
            </a:extLst>
          </p:cNvPr>
          <p:cNvSpPr/>
          <p:nvPr/>
        </p:nvSpPr>
        <p:spPr>
          <a:xfrm>
            <a:off x="454800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2</a:t>
            </a:r>
          </a:p>
        </p:txBody>
      </p:sp>
      <p:sp>
        <p:nvSpPr>
          <p:cNvPr id="25" name="!!Parallelogram 9">
            <a:extLst>
              <a:ext uri="{FF2B5EF4-FFF2-40B4-BE49-F238E27FC236}">
                <a16:creationId xmlns:a16="http://schemas.microsoft.com/office/drawing/2014/main" id="{E35B3607-BCE1-E3E8-A70E-CC7F52B6AB93}"/>
              </a:ext>
            </a:extLst>
          </p:cNvPr>
          <p:cNvSpPr/>
          <p:nvPr/>
        </p:nvSpPr>
        <p:spPr>
          <a:xfrm>
            <a:off x="658363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4</a:t>
            </a:r>
          </a:p>
        </p:txBody>
      </p:sp>
      <p:sp>
        <p:nvSpPr>
          <p:cNvPr id="26" name="!!Parallelogram 10">
            <a:extLst>
              <a:ext uri="{FF2B5EF4-FFF2-40B4-BE49-F238E27FC236}">
                <a16:creationId xmlns:a16="http://schemas.microsoft.com/office/drawing/2014/main" id="{67422BB2-928E-BE28-88BA-95486A6BD92A}"/>
              </a:ext>
            </a:extLst>
          </p:cNvPr>
          <p:cNvSpPr/>
          <p:nvPr/>
        </p:nvSpPr>
        <p:spPr>
          <a:xfrm>
            <a:off x="7601454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5</a:t>
            </a:r>
          </a:p>
        </p:txBody>
      </p:sp>
      <p:sp>
        <p:nvSpPr>
          <p:cNvPr id="27" name="!!Parallelogram 11">
            <a:extLst>
              <a:ext uri="{FF2B5EF4-FFF2-40B4-BE49-F238E27FC236}">
                <a16:creationId xmlns:a16="http://schemas.microsoft.com/office/drawing/2014/main" id="{05484BC1-4D27-8172-2C9F-33EDFB9CC91E}"/>
              </a:ext>
            </a:extLst>
          </p:cNvPr>
          <p:cNvSpPr/>
          <p:nvPr/>
        </p:nvSpPr>
        <p:spPr>
          <a:xfrm>
            <a:off x="9637083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7</a:t>
            </a:r>
          </a:p>
        </p:txBody>
      </p:sp>
      <p:sp>
        <p:nvSpPr>
          <p:cNvPr id="28" name="!!Parallelogram 12">
            <a:extLst>
              <a:ext uri="{FF2B5EF4-FFF2-40B4-BE49-F238E27FC236}">
                <a16:creationId xmlns:a16="http://schemas.microsoft.com/office/drawing/2014/main" id="{250430E1-8957-6FA0-2741-916EBB9D0923}"/>
              </a:ext>
            </a:extLst>
          </p:cNvPr>
          <p:cNvSpPr/>
          <p:nvPr/>
        </p:nvSpPr>
        <p:spPr>
          <a:xfrm>
            <a:off x="861926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6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D621227-5EEE-ABFF-3DF4-F52EA72F6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183" y="2272404"/>
            <a:ext cx="2569096" cy="37556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462B434-0BA3-7E1E-177A-A2DF055ED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610" y="2419427"/>
            <a:ext cx="2569096" cy="197623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37BD2CC-FBB5-8433-52E8-BEE5938D7467}"/>
              </a:ext>
            </a:extLst>
          </p:cNvPr>
          <p:cNvCxnSpPr/>
          <p:nvPr/>
        </p:nvCxnSpPr>
        <p:spPr>
          <a:xfrm>
            <a:off x="2088439" y="1215041"/>
            <a:ext cx="0" cy="45284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AD9EBA9-D3E1-DF89-F4F8-8CC69821CECF}"/>
              </a:ext>
            </a:extLst>
          </p:cNvPr>
          <p:cNvSpPr txBox="1"/>
          <p:nvPr/>
        </p:nvSpPr>
        <p:spPr bwMode="auto">
          <a:xfrm>
            <a:off x="4656834" y="5798048"/>
            <a:ext cx="2887592" cy="2249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900" dirty="0"/>
              <a:t>Animation and image credits: Hao Geng (adapted)</a:t>
            </a:r>
            <a:endParaRPr sz="9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CE8D1A-8EC4-EABE-74A3-27438CB41A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3075" y="3154628"/>
            <a:ext cx="892629" cy="6481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ED3E22-7509-820F-F2FA-E66EAE8F70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9071" y="4456615"/>
            <a:ext cx="3380103" cy="4245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2EBDF1-3D19-7A69-7F47-23F7B6D228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2270" y="4252904"/>
            <a:ext cx="4144320" cy="8331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415B6F-F02A-C071-227D-82AEE7B826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4441" y="3400432"/>
            <a:ext cx="3779977" cy="2376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6F7BBC-1319-F0C4-A13C-7826CB496F24}"/>
              </a:ext>
            </a:extLst>
          </p:cNvPr>
          <p:cNvSpPr txBox="1"/>
          <p:nvPr/>
        </p:nvSpPr>
        <p:spPr>
          <a:xfrm>
            <a:off x="382391" y="3259045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normalization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3AD173-C4EE-289B-4BB4-9B96A14E4C03}"/>
              </a:ext>
            </a:extLst>
          </p:cNvPr>
          <p:cNvSpPr txBox="1"/>
          <p:nvPr/>
        </p:nvSpPr>
        <p:spPr>
          <a:xfrm>
            <a:off x="804907" y="4456615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encoding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73E46D-8A62-26DD-F4D7-FF51A4CAE141}"/>
              </a:ext>
            </a:extLst>
          </p:cNvPr>
          <p:cNvSpPr txBox="1"/>
          <p:nvPr/>
        </p:nvSpPr>
        <p:spPr bwMode="auto">
          <a:xfrm>
            <a:off x="846635" y="223014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flattening</a:t>
            </a:r>
          </a:p>
        </p:txBody>
      </p:sp>
    </p:spTree>
    <p:extLst>
      <p:ext uri="{BB962C8B-B14F-4D97-AF65-F5344CB8AC3E}">
        <p14:creationId xmlns:p14="http://schemas.microsoft.com/office/powerpoint/2010/main" val="2806205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451F3389-1648-C550-C454-359A7DFA1E1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4794022" name="Rechteck 5">
            <a:extLst>
              <a:ext uri="{FF2B5EF4-FFF2-40B4-BE49-F238E27FC236}">
                <a16:creationId xmlns:a16="http://schemas.microsoft.com/office/drawing/2014/main" id="{8B7E67B9-5F43-5950-26AC-1137B1A10BA5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906836996" name="Rechteck 5">
            <a:extLst>
              <a:ext uri="{FF2B5EF4-FFF2-40B4-BE49-F238E27FC236}">
                <a16:creationId xmlns:a16="http://schemas.microsoft.com/office/drawing/2014/main" id="{746A6A0D-929A-0AEE-BA6B-236BAAE3733A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601282033" name="Rechteck 5">
            <a:extLst>
              <a:ext uri="{FF2B5EF4-FFF2-40B4-BE49-F238E27FC236}">
                <a16:creationId xmlns:a16="http://schemas.microsoft.com/office/drawing/2014/main" id="{619CC4EA-B7E2-204C-BBE2-BA3C8AB3D68B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35945561" name="Rechteck 5">
            <a:extLst>
              <a:ext uri="{FF2B5EF4-FFF2-40B4-BE49-F238E27FC236}">
                <a16:creationId xmlns:a16="http://schemas.microsoft.com/office/drawing/2014/main" id="{EBCE6410-A020-A583-F222-F8F304F7011E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06376541" name="Titel 1">
            <a:extLst>
              <a:ext uri="{FF2B5EF4-FFF2-40B4-BE49-F238E27FC236}">
                <a16:creationId xmlns:a16="http://schemas.microsoft.com/office/drawing/2014/main" id="{25899B30-28A2-261B-9ABC-555932A8291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Basis encoding</a:t>
            </a:r>
          </a:p>
        </p:txBody>
      </p:sp>
      <p:sp>
        <p:nvSpPr>
          <p:cNvPr id="1207568013" name="Slide Number Placeholder 15">
            <a:extLst>
              <a:ext uri="{FF2B5EF4-FFF2-40B4-BE49-F238E27FC236}">
                <a16:creationId xmlns:a16="http://schemas.microsoft.com/office/drawing/2014/main" id="{EE00C6B8-AA2E-41AB-5358-BEDD18D8D9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28</a:t>
            </a:fld>
            <a:endParaRPr lang="de-DE"/>
          </a:p>
        </p:txBody>
      </p:sp>
      <p:sp>
        <p:nvSpPr>
          <p:cNvPr id="837878043" name="Rechteck 5">
            <a:extLst>
              <a:ext uri="{FF2B5EF4-FFF2-40B4-BE49-F238E27FC236}">
                <a16:creationId xmlns:a16="http://schemas.microsoft.com/office/drawing/2014/main" id="{6A44672F-383C-663E-D16C-E5DBF29E9DAF}"/>
              </a:ext>
            </a:extLst>
          </p:cNvPr>
          <p:cNvSpPr/>
          <p:nvPr/>
        </p:nvSpPr>
        <p:spPr bwMode="auto">
          <a:xfrm>
            <a:off x="452994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18521130" name="TextBox 13">
            <a:extLst>
              <a:ext uri="{FF2B5EF4-FFF2-40B4-BE49-F238E27FC236}">
                <a16:creationId xmlns:a16="http://schemas.microsoft.com/office/drawing/2014/main" id="{D618BF8C-7837-EC11-0C0B-76DF53A866A6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558146867" name="TextBox 14">
            <a:extLst>
              <a:ext uri="{FF2B5EF4-FFF2-40B4-BE49-F238E27FC236}">
                <a16:creationId xmlns:a16="http://schemas.microsoft.com/office/drawing/2014/main" id="{E9D75E70-3EA5-450F-4234-EC4CA5B6546B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1385758915" name="TextBox 16">
            <a:extLst>
              <a:ext uri="{FF2B5EF4-FFF2-40B4-BE49-F238E27FC236}">
                <a16:creationId xmlns:a16="http://schemas.microsoft.com/office/drawing/2014/main" id="{BEDC9F04-4957-1AB2-7EFF-232FD01A9ABB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78E7F975-F4C0-BCBB-CDF4-E6113598F5CB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279BCC7-F229-817F-57B3-6FD24C8800FF}"/>
              </a:ext>
            </a:extLst>
          </p:cNvPr>
          <p:cNvCxnSpPr/>
          <p:nvPr/>
        </p:nvCxnSpPr>
        <p:spPr>
          <a:xfrm>
            <a:off x="2088439" y="1215041"/>
            <a:ext cx="0" cy="45284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B2B8198-CAAF-C52E-BCB9-4727A6A0156A}"/>
              </a:ext>
            </a:extLst>
          </p:cNvPr>
          <p:cNvSpPr txBox="1"/>
          <p:nvPr/>
        </p:nvSpPr>
        <p:spPr>
          <a:xfrm>
            <a:off x="757480" y="4478984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encoding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022F80-82E2-C300-414F-02D89D5E6C22}"/>
              </a:ext>
            </a:extLst>
          </p:cNvPr>
          <p:cNvSpPr txBox="1"/>
          <p:nvPr/>
        </p:nvSpPr>
        <p:spPr bwMode="auto">
          <a:xfrm>
            <a:off x="644317" y="3426927"/>
            <a:ext cx="1434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binarization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06FF8A-9908-9E72-BC3A-2B95F6ECFDD7}"/>
              </a:ext>
            </a:extLst>
          </p:cNvPr>
          <p:cNvSpPr/>
          <p:nvPr/>
        </p:nvSpPr>
        <p:spPr bwMode="auto">
          <a:xfrm>
            <a:off x="3692898" y="1265000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4BF8923-25F0-F1EA-6DEB-265D590AA887}"/>
              </a:ext>
            </a:extLst>
          </p:cNvPr>
          <p:cNvSpPr/>
          <p:nvPr/>
        </p:nvSpPr>
        <p:spPr bwMode="auto">
          <a:xfrm>
            <a:off x="4275971" y="1265000"/>
            <a:ext cx="457200" cy="45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4997D3-F617-DC1E-CE18-B7A898C59261}"/>
              </a:ext>
            </a:extLst>
          </p:cNvPr>
          <p:cNvSpPr/>
          <p:nvPr/>
        </p:nvSpPr>
        <p:spPr bwMode="auto">
          <a:xfrm>
            <a:off x="4845547" y="1258785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916A818-4A17-2703-F2F5-665805359CAF}"/>
              </a:ext>
            </a:extLst>
          </p:cNvPr>
          <p:cNvSpPr/>
          <p:nvPr/>
        </p:nvSpPr>
        <p:spPr bwMode="auto">
          <a:xfrm>
            <a:off x="5428620" y="1250485"/>
            <a:ext cx="457200" cy="457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89483E-25B9-99EA-DEAC-B1BD3DE7C2A9}"/>
                  </a:ext>
                </a:extLst>
              </p:cNvPr>
              <p:cNvSpPr txBox="1"/>
              <p:nvPr/>
            </p:nvSpPr>
            <p:spPr bwMode="auto">
              <a:xfrm>
                <a:off x="2723940" y="1294419"/>
                <a:ext cx="11071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89483E-25B9-99EA-DEAC-B1BD3DE7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23940" y="1294419"/>
                <a:ext cx="1107130" cy="369332"/>
              </a:xfrm>
              <a:prstGeom prst="rect">
                <a:avLst/>
              </a:prstGeom>
              <a:blipFill>
                <a:blip r:embed="rId3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008452-517F-4A1C-B719-CF7DE67233F0}"/>
                  </a:ext>
                </a:extLst>
              </p:cNvPr>
              <p:cNvSpPr txBox="1"/>
              <p:nvPr/>
            </p:nvSpPr>
            <p:spPr bwMode="auto">
              <a:xfrm>
                <a:off x="5551862" y="1281543"/>
                <a:ext cx="11071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008452-517F-4A1C-B719-CF7DE6723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51862" y="1281543"/>
                <a:ext cx="1107130" cy="369332"/>
              </a:xfrm>
              <a:prstGeom prst="rect">
                <a:avLst/>
              </a:prstGeom>
              <a:blipFill>
                <a:blip r:embed="rId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C0CACD11-23EF-B2C7-CEED-6DD546544C87}"/>
              </a:ext>
            </a:extLst>
          </p:cNvPr>
          <p:cNvSpPr/>
          <p:nvPr/>
        </p:nvSpPr>
        <p:spPr bwMode="auto">
          <a:xfrm>
            <a:off x="9121402" y="2278718"/>
            <a:ext cx="457200" cy="457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449D8-842F-80E0-46D9-556E8DECD5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1961" y="4122083"/>
            <a:ext cx="1056082" cy="12473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0BD54B-D6FA-E47E-57EC-FFF6875D90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9514" y="3249530"/>
            <a:ext cx="1866767" cy="7645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5971F7-8F49-F5A3-EA8A-A5C3386BE837}"/>
              </a:ext>
            </a:extLst>
          </p:cNvPr>
          <p:cNvSpPr txBox="1"/>
          <p:nvPr/>
        </p:nvSpPr>
        <p:spPr bwMode="auto">
          <a:xfrm>
            <a:off x="813364" y="2322652"/>
            <a:ext cx="109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indexing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02498BA-FFD5-353A-30C1-24D6084B19B6}"/>
              </a:ext>
            </a:extLst>
          </p:cNvPr>
          <p:cNvSpPr/>
          <p:nvPr/>
        </p:nvSpPr>
        <p:spPr bwMode="auto">
          <a:xfrm>
            <a:off x="2885472" y="2268606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3F5EB79-9D96-8783-3908-8303C15782E4}"/>
              </a:ext>
            </a:extLst>
          </p:cNvPr>
          <p:cNvSpPr/>
          <p:nvPr/>
        </p:nvSpPr>
        <p:spPr bwMode="auto">
          <a:xfrm>
            <a:off x="3468545" y="2268606"/>
            <a:ext cx="457200" cy="45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93C84F2-4098-9589-F7DC-C993E0ABBCA3}"/>
              </a:ext>
            </a:extLst>
          </p:cNvPr>
          <p:cNvSpPr/>
          <p:nvPr/>
        </p:nvSpPr>
        <p:spPr bwMode="auto">
          <a:xfrm>
            <a:off x="4038121" y="2262391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57EFFBB-45FD-F8E7-EAA1-B5D826EBAD0D}"/>
              </a:ext>
            </a:extLst>
          </p:cNvPr>
          <p:cNvSpPr/>
          <p:nvPr/>
        </p:nvSpPr>
        <p:spPr bwMode="auto">
          <a:xfrm>
            <a:off x="4621194" y="2254091"/>
            <a:ext cx="457200" cy="457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C680709-12E2-17E8-94BB-9D3A692A20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4189" y="4517356"/>
            <a:ext cx="1194485" cy="32403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DED6FC7-DA7D-3E78-63D9-A7912C97C6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5881" y="3376972"/>
            <a:ext cx="1188241" cy="46924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680398F-2FF5-9CFF-4D13-FF66C3E1FE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0646" y="3454555"/>
            <a:ext cx="2248779" cy="35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84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9" grpId="0" animBg="1"/>
      <p:bldP spid="10" grpId="0"/>
      <p:bldP spid="16" grpId="0" animBg="1"/>
      <p:bldP spid="20" grpId="0" animBg="1"/>
      <p:bldP spid="21" grpId="0" animBg="1"/>
      <p:bldP spid="2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C26B0597-D1E1-200E-3D25-0C41A320B52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4794022" name="Rechteck 5">
            <a:extLst>
              <a:ext uri="{FF2B5EF4-FFF2-40B4-BE49-F238E27FC236}">
                <a16:creationId xmlns:a16="http://schemas.microsoft.com/office/drawing/2014/main" id="{66DAA40A-740F-3B32-518D-A5EB75B78E6B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906836996" name="Rechteck 5">
            <a:extLst>
              <a:ext uri="{FF2B5EF4-FFF2-40B4-BE49-F238E27FC236}">
                <a16:creationId xmlns:a16="http://schemas.microsoft.com/office/drawing/2014/main" id="{7FF4F553-6BCE-CEEC-A495-0D3512201087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601282033" name="Rechteck 5">
            <a:extLst>
              <a:ext uri="{FF2B5EF4-FFF2-40B4-BE49-F238E27FC236}">
                <a16:creationId xmlns:a16="http://schemas.microsoft.com/office/drawing/2014/main" id="{F42744E2-31DB-AAF3-ECA2-8E185E069349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35945561" name="Rechteck 5">
            <a:extLst>
              <a:ext uri="{FF2B5EF4-FFF2-40B4-BE49-F238E27FC236}">
                <a16:creationId xmlns:a16="http://schemas.microsoft.com/office/drawing/2014/main" id="{70E42B7D-BDC6-1134-B2D4-989D0D8C0947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06376541" name="Titel 1">
            <a:extLst>
              <a:ext uri="{FF2B5EF4-FFF2-40B4-BE49-F238E27FC236}">
                <a16:creationId xmlns:a16="http://schemas.microsoft.com/office/drawing/2014/main" id="{B058398E-ECDB-28EF-1990-9C38B885B6E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ZZ-feature map</a:t>
            </a:r>
          </a:p>
        </p:txBody>
      </p:sp>
      <p:sp>
        <p:nvSpPr>
          <p:cNvPr id="1207568013" name="Slide Number Placeholder 15">
            <a:extLst>
              <a:ext uri="{FF2B5EF4-FFF2-40B4-BE49-F238E27FC236}">
                <a16:creationId xmlns:a16="http://schemas.microsoft.com/office/drawing/2014/main" id="{67425D8B-91B2-08BD-6E79-15DFB33CC1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29</a:t>
            </a:fld>
            <a:endParaRPr lang="de-DE"/>
          </a:p>
        </p:txBody>
      </p:sp>
      <p:sp>
        <p:nvSpPr>
          <p:cNvPr id="837878043" name="Rechteck 5">
            <a:extLst>
              <a:ext uri="{FF2B5EF4-FFF2-40B4-BE49-F238E27FC236}">
                <a16:creationId xmlns:a16="http://schemas.microsoft.com/office/drawing/2014/main" id="{7D876F84-5D3D-49FD-A7E7-3027E62EA870}"/>
              </a:ext>
            </a:extLst>
          </p:cNvPr>
          <p:cNvSpPr/>
          <p:nvPr/>
        </p:nvSpPr>
        <p:spPr bwMode="auto">
          <a:xfrm>
            <a:off x="452994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18521130" name="TextBox 13">
            <a:extLst>
              <a:ext uri="{FF2B5EF4-FFF2-40B4-BE49-F238E27FC236}">
                <a16:creationId xmlns:a16="http://schemas.microsoft.com/office/drawing/2014/main" id="{9461A55B-851B-1FE0-5E23-E6039293FF22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558146867" name="TextBox 14">
            <a:extLst>
              <a:ext uri="{FF2B5EF4-FFF2-40B4-BE49-F238E27FC236}">
                <a16:creationId xmlns:a16="http://schemas.microsoft.com/office/drawing/2014/main" id="{70534172-F2EA-03BD-3870-03A2342557DA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1385758915" name="TextBox 16">
            <a:extLst>
              <a:ext uri="{FF2B5EF4-FFF2-40B4-BE49-F238E27FC236}">
                <a16:creationId xmlns:a16="http://schemas.microsoft.com/office/drawing/2014/main" id="{1FD8451D-5B5A-C08A-8829-4F842628EA55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6354C9B8-E57C-6430-F189-DA86B3380F60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1A6C74-3C04-B0E1-8018-2383B1A308F5}"/>
              </a:ext>
            </a:extLst>
          </p:cNvPr>
          <p:cNvSpPr txBox="1"/>
          <p:nvPr/>
        </p:nvSpPr>
        <p:spPr bwMode="auto">
          <a:xfrm>
            <a:off x="287992" y="755412"/>
            <a:ext cx="840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Encoding Pairwise Correlations in Quantum Kernels</a:t>
            </a:r>
            <a:endParaRPr lang="en-PL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AF3E86-0B16-0FA6-AB1D-D84CD5442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2030040"/>
            <a:ext cx="5267995" cy="26951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50CEA-3905-C000-3F9B-7FC02BB03B69}"/>
              </a:ext>
            </a:extLst>
          </p:cNvPr>
          <p:cNvSpPr txBox="1"/>
          <p:nvPr/>
        </p:nvSpPr>
        <p:spPr bwMode="auto">
          <a:xfrm>
            <a:off x="376218" y="2039359"/>
            <a:ext cx="68047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Circuit Idea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Start in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 an equal superposition for </a:t>
            </a:r>
            <a:r>
              <a:rPr lang="en-GB" dirty="0" err="1"/>
              <a:t>Hadamards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Apply single-qubit rotations to encode the raw features (like in angle encoding)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 entangling terms between pairs of qubits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r>
              <a:rPr lang="en-GB" dirty="0"/>
              <a:t>This creates a feature space containing nonlinear pairwise products.</a:t>
            </a:r>
          </a:p>
          <a:p>
            <a:endParaRPr lang="en-P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94B9DC-2CA2-7C42-B590-2A249343D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655" y="2348880"/>
            <a:ext cx="590939" cy="3106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6D5F6B-F80B-7327-E5FB-280F326C7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9734" y="3845080"/>
            <a:ext cx="1473938" cy="3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50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52DC698-B717-0703-5BAE-4BDC92B52F5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4460D3BD-F5CA-7BB5-B3DE-FA1EB1F52A3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workshop schedule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4761FCBB-E760-0E60-9A7B-548E0F6D89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</a:t>
            </a:fld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D44CAF-E093-101C-084E-5F1C071C9538}"/>
              </a:ext>
            </a:extLst>
          </p:cNvPr>
          <p:cNvSpPr/>
          <p:nvPr/>
        </p:nvSpPr>
        <p:spPr bwMode="auto">
          <a:xfrm>
            <a:off x="623392" y="1556792"/>
            <a:ext cx="11185657" cy="16561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EF2115-33FD-84AF-A581-B40CD2BF1C18}"/>
              </a:ext>
            </a:extLst>
          </p:cNvPr>
          <p:cNvSpPr/>
          <p:nvPr/>
        </p:nvSpPr>
        <p:spPr bwMode="auto">
          <a:xfrm>
            <a:off x="623392" y="3212976"/>
            <a:ext cx="11185657" cy="20882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F08E2C-D443-E2CE-E985-43DC849A0FCC}"/>
              </a:ext>
            </a:extLst>
          </p:cNvPr>
          <p:cNvSpPr txBox="1"/>
          <p:nvPr/>
        </p:nvSpPr>
        <p:spPr bwMode="auto">
          <a:xfrm>
            <a:off x="623392" y="2023519"/>
            <a:ext cx="9793088" cy="2810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b="1" dirty="0"/>
              <a:t>What you’ll learn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Introduction to Quantum Computing and the Landscape of Quantum Technologies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Fundamentals of Quantum Machine Learning (QML)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Getting Started with Quantum Computing Libraries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Quantum Kernel SVM and Parameterized Quantum Circuits (PQC): basic circuit design, interpretation and insights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Hybrid Architectures: Combining Classical Neural Networks with Quanutm Layers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F3EFA1-B7E5-F212-A912-33731AB0A765}"/>
              </a:ext>
            </a:extLst>
          </p:cNvPr>
          <p:cNvSpPr txBox="1"/>
          <p:nvPr/>
        </p:nvSpPr>
        <p:spPr bwMode="auto">
          <a:xfrm>
            <a:off x="9912424" y="1597994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i="1" dirty="0"/>
              <a:t>~1 hour lecture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C1F54-90BC-D3A0-A07D-B9294D498B35}"/>
              </a:ext>
            </a:extLst>
          </p:cNvPr>
          <p:cNvSpPr txBox="1"/>
          <p:nvPr/>
        </p:nvSpPr>
        <p:spPr bwMode="auto">
          <a:xfrm>
            <a:off x="8760296" y="488317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i="1" dirty="0"/>
              <a:t>~1.5 hours hands-on tutorial</a:t>
            </a:r>
          </a:p>
        </p:txBody>
      </p:sp>
    </p:spTree>
    <p:extLst>
      <p:ext uri="{BB962C8B-B14F-4D97-AF65-F5344CB8AC3E}">
        <p14:creationId xmlns:p14="http://schemas.microsoft.com/office/powerpoint/2010/main" val="32149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5AFFE3F0-01BC-921D-93B6-42143A0F1C5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4794022" name="Rechteck 5">
            <a:extLst>
              <a:ext uri="{FF2B5EF4-FFF2-40B4-BE49-F238E27FC236}">
                <a16:creationId xmlns:a16="http://schemas.microsoft.com/office/drawing/2014/main" id="{C06EDC40-B6DB-AE10-B11D-42479D11FA9A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906836996" name="Rechteck 5">
            <a:extLst>
              <a:ext uri="{FF2B5EF4-FFF2-40B4-BE49-F238E27FC236}">
                <a16:creationId xmlns:a16="http://schemas.microsoft.com/office/drawing/2014/main" id="{69A350BD-3791-A998-2D37-7CE4A31C63C9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601282033" name="Rechteck 5">
            <a:extLst>
              <a:ext uri="{FF2B5EF4-FFF2-40B4-BE49-F238E27FC236}">
                <a16:creationId xmlns:a16="http://schemas.microsoft.com/office/drawing/2014/main" id="{516F4E79-F9F2-741C-5F53-C596385F8B98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35945561" name="Rechteck 5">
            <a:extLst>
              <a:ext uri="{FF2B5EF4-FFF2-40B4-BE49-F238E27FC236}">
                <a16:creationId xmlns:a16="http://schemas.microsoft.com/office/drawing/2014/main" id="{550AF3DD-84BE-2020-D9D1-42CECCE23D03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06376541" name="Titel 1">
            <a:extLst>
              <a:ext uri="{FF2B5EF4-FFF2-40B4-BE49-F238E27FC236}">
                <a16:creationId xmlns:a16="http://schemas.microsoft.com/office/drawing/2014/main" id="{A4DD0B6D-2A52-29A4-89FC-136B44A215A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How to encode data into a quantum circuit?</a:t>
            </a:r>
          </a:p>
        </p:txBody>
      </p:sp>
      <p:sp>
        <p:nvSpPr>
          <p:cNvPr id="1207568013" name="Slide Number Placeholder 15">
            <a:extLst>
              <a:ext uri="{FF2B5EF4-FFF2-40B4-BE49-F238E27FC236}">
                <a16:creationId xmlns:a16="http://schemas.microsoft.com/office/drawing/2014/main" id="{5CA01B69-224C-1539-007D-03540072C8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30</a:t>
            </a:fld>
            <a:endParaRPr lang="de-DE"/>
          </a:p>
        </p:txBody>
      </p:sp>
      <p:sp>
        <p:nvSpPr>
          <p:cNvPr id="837878043" name="Rechteck 5">
            <a:extLst>
              <a:ext uri="{FF2B5EF4-FFF2-40B4-BE49-F238E27FC236}">
                <a16:creationId xmlns:a16="http://schemas.microsoft.com/office/drawing/2014/main" id="{DDED8D3D-B240-4A1A-6F1B-A95B97C0D13F}"/>
              </a:ext>
            </a:extLst>
          </p:cNvPr>
          <p:cNvSpPr/>
          <p:nvPr/>
        </p:nvSpPr>
        <p:spPr bwMode="auto">
          <a:xfrm>
            <a:off x="452994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18521130" name="TextBox 13">
            <a:extLst>
              <a:ext uri="{FF2B5EF4-FFF2-40B4-BE49-F238E27FC236}">
                <a16:creationId xmlns:a16="http://schemas.microsoft.com/office/drawing/2014/main" id="{6831A86F-F5A7-969C-8F05-C1E9BDB25910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 dirty="0"/>
              <a:t>QML Theory</a:t>
            </a:r>
            <a:endParaRPr dirty="0"/>
          </a:p>
        </p:txBody>
      </p:sp>
      <p:sp>
        <p:nvSpPr>
          <p:cNvPr id="558146867" name="TextBox 14">
            <a:extLst>
              <a:ext uri="{FF2B5EF4-FFF2-40B4-BE49-F238E27FC236}">
                <a16:creationId xmlns:a16="http://schemas.microsoft.com/office/drawing/2014/main" id="{329FE3E8-7979-77C1-BFBC-F6A546873ACD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1385758915" name="TextBox 16">
            <a:extLst>
              <a:ext uri="{FF2B5EF4-FFF2-40B4-BE49-F238E27FC236}">
                <a16:creationId xmlns:a16="http://schemas.microsoft.com/office/drawing/2014/main" id="{B953DD86-9362-1D23-1E9D-D653CE0C884C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C3E96CB6-84F1-D313-8757-334FC58C9639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753C19-788F-B951-C7CE-A9405CFE584D}"/>
              </a:ext>
            </a:extLst>
          </p:cNvPr>
          <p:cNvSpPr/>
          <p:nvPr/>
        </p:nvSpPr>
        <p:spPr bwMode="auto">
          <a:xfrm>
            <a:off x="7392144" y="2880859"/>
            <a:ext cx="2647302" cy="119625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28F149-8132-00C3-B689-D546247F8C83}"/>
                  </a:ext>
                </a:extLst>
              </p:cNvPr>
              <p:cNvSpPr txBox="1"/>
              <p:nvPr/>
            </p:nvSpPr>
            <p:spPr bwMode="auto">
              <a:xfrm>
                <a:off x="7282937" y="3054103"/>
                <a:ext cx="2865716" cy="925125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ctr">
                  <a:defRPr/>
                </a:pPr>
                <a:r>
                  <a:rPr lang="en-US" b="1" dirty="0"/>
                  <a:t>basis encoding</a:t>
                </a:r>
              </a:p>
              <a:p>
                <a:pPr algn="ctr">
                  <a:defRPr/>
                </a:pPr>
                <a:endParaRPr lang="en-US" sz="1400" b="1" dirty="0"/>
              </a:p>
              <a:p>
                <a:pPr algn="ctr">
                  <a:defRPr/>
                </a:pPr>
                <a:r>
                  <a:rPr lang="en-US" sz="1200" dirty="0">
                    <a:solidFill>
                      <a:schemeClr val="tx1"/>
                    </a:solidFill>
                  </a:rPr>
                  <a:t>1 discrete variable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qubits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28F149-8132-00C3-B689-D546247F8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82937" y="3054103"/>
                <a:ext cx="2865716" cy="925125"/>
              </a:xfrm>
              <a:prstGeom prst="rect">
                <a:avLst/>
              </a:prstGeom>
              <a:blipFill>
                <a:blip r:embed="rId3"/>
                <a:stretch>
                  <a:fillRect t="-2632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0535EF16-0597-9FF8-F105-2E1506488114}"/>
              </a:ext>
            </a:extLst>
          </p:cNvPr>
          <p:cNvSpPr/>
          <p:nvPr/>
        </p:nvSpPr>
        <p:spPr bwMode="auto">
          <a:xfrm>
            <a:off x="4648914" y="2880610"/>
            <a:ext cx="2647302" cy="119646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524F53-EB22-A585-D8CD-7ABA8610CB6D}"/>
                  </a:ext>
                </a:extLst>
              </p:cNvPr>
              <p:cNvSpPr txBox="1"/>
              <p:nvPr/>
            </p:nvSpPr>
            <p:spPr bwMode="auto">
              <a:xfrm>
                <a:off x="4539707" y="3038985"/>
                <a:ext cx="2865716" cy="1190582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ctr">
                  <a:defRPr/>
                </a:pPr>
                <a:r>
                  <a:rPr lang="en-US" b="1" dirty="0"/>
                  <a:t>amplitude encoding</a:t>
                </a:r>
              </a:p>
              <a:p>
                <a:pPr algn="ctr">
                  <a:defRPr/>
                </a:pPr>
                <a:endParaRPr lang="en-US" sz="1400" b="1" dirty="0"/>
              </a:p>
              <a:p>
                <a:pPr algn="ctr">
                  <a:defRPr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continuous v</a:t>
                </a:r>
                <a:r>
                  <a:rPr lang="en-US" sz="1200" dirty="0"/>
                  <a:t>ariable</a:t>
                </a:r>
                <a:r>
                  <a:rPr lang="en-US" sz="1200" dirty="0">
                    <a:solidFill>
                      <a:schemeClr val="tx1"/>
                    </a:solidFill>
                  </a:rPr>
                  <a:t>s</a:t>
                </a:r>
              </a:p>
              <a:p>
                <a:pPr algn="ctr"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qubits</a:t>
                </a:r>
              </a:p>
              <a:p>
                <a:pPr algn="ctr">
                  <a:defRPr/>
                </a:pPr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524F53-EB22-A585-D8CD-7ABA8610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39707" y="3038985"/>
                <a:ext cx="2865716" cy="1190582"/>
              </a:xfrm>
              <a:prstGeom prst="rect">
                <a:avLst/>
              </a:prstGeom>
              <a:blipFill>
                <a:blip r:embed="rId4"/>
                <a:stretch>
                  <a:fillRect t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D30B1A4E-D329-B134-9A45-0B501A933D4D}"/>
              </a:ext>
            </a:extLst>
          </p:cNvPr>
          <p:cNvSpPr/>
          <p:nvPr/>
        </p:nvSpPr>
        <p:spPr bwMode="auto">
          <a:xfrm>
            <a:off x="1896257" y="2880610"/>
            <a:ext cx="2647302" cy="119646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79B8AD-0174-366F-1A22-63954E0C2C22}"/>
                  </a:ext>
                </a:extLst>
              </p:cNvPr>
              <p:cNvSpPr txBox="1"/>
              <p:nvPr/>
            </p:nvSpPr>
            <p:spPr bwMode="auto">
              <a:xfrm>
                <a:off x="1791764" y="3047259"/>
                <a:ext cx="2865716" cy="1190582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ctr">
                  <a:defRPr/>
                </a:pPr>
                <a:r>
                  <a:rPr lang="en-US" b="1" dirty="0"/>
                  <a:t>angle encoding</a:t>
                </a:r>
              </a:p>
              <a:p>
                <a:pPr algn="ctr">
                  <a:defRPr/>
                </a:pPr>
                <a:endParaRPr lang="en-US" sz="1400" b="1" dirty="0"/>
              </a:p>
              <a:p>
                <a:pPr algn="ctr">
                  <a:defRPr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continuous variables</a:t>
                </a:r>
                <a:endParaRPr lang="en-US" sz="1200" dirty="0"/>
              </a:p>
              <a:p>
                <a:pPr algn="ctr">
                  <a:defRPr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qubits</a:t>
                </a:r>
              </a:p>
              <a:p>
                <a:pPr algn="ctr">
                  <a:defRPr/>
                </a:pPr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79B8AD-0174-366F-1A22-63954E0C2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1764" y="3047259"/>
                <a:ext cx="2865716" cy="1190582"/>
              </a:xfrm>
              <a:prstGeom prst="rect">
                <a:avLst/>
              </a:prstGeom>
              <a:blipFill>
                <a:blip r:embed="rId5"/>
                <a:stretch>
                  <a:fillRect t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2F9E4A8-4B49-3F5A-491C-F0B4D801C882}"/>
              </a:ext>
            </a:extLst>
          </p:cNvPr>
          <p:cNvSpPr txBox="1"/>
          <p:nvPr/>
        </p:nvSpPr>
        <p:spPr bwMode="auto">
          <a:xfrm>
            <a:off x="8040216" y="4797152"/>
            <a:ext cx="2865716" cy="53482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200" dirty="0"/>
              <a:t>There’s more…</a:t>
            </a:r>
            <a:endParaRPr lang="en-US" sz="1000" dirty="0">
              <a:solidFill>
                <a:schemeClr val="tx1"/>
              </a:solidFill>
            </a:endParaRPr>
          </a:p>
          <a:p>
            <a:pPr algn="ctr">
              <a:defRPr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45499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 animBg="1"/>
      <p:bldP spid="7" grpId="0"/>
      <p:bldP spid="9" grpId="0" animBg="1"/>
      <p:bldP spid="10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8C17422-0980-5A91-3C30-9AC5AE19FDB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853F283E-932A-326E-C8AC-EF32577A3A67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C9F670AE-775F-3677-865B-763CD87AC34C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6601CB81-18CD-24E1-89C0-D74383F7837E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45E45B5B-139D-47F6-B2D4-D28FEDC63534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642657D9-1D3F-2E7D-B508-2589362027F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Quick recap: binary classification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7B85A4F6-3A11-6CDD-6D13-BF1A6131E7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31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A0E416A6-39F8-09B8-B9F1-BECE146B7230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5EF4DCB1-C1D3-3414-C70F-482D534B0E60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C86E9EEC-A653-670E-BB6D-7183EA57A297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A45F240A-0DCB-FADB-BA5B-802C1D09543F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E2FC90C5-5387-8F5C-7ACC-04248BCFD9A2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96F30F-31F8-16D4-AE73-410BD4EFD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331" y="1196752"/>
            <a:ext cx="6920540" cy="38097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15C9E7-FCC0-DD1B-60A3-1F67EFB45E5D}"/>
              </a:ext>
            </a:extLst>
          </p:cNvPr>
          <p:cNvSpPr txBox="1"/>
          <p:nvPr/>
        </p:nvSpPr>
        <p:spPr bwMode="auto">
          <a:xfrm>
            <a:off x="3037310" y="5441527"/>
            <a:ext cx="60944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 err="1"/>
              <a:t>Togootogtokh</a:t>
            </a:r>
            <a:r>
              <a:rPr lang="en-US" sz="800" dirty="0"/>
              <a:t>, </a:t>
            </a:r>
            <a:r>
              <a:rPr lang="en-US" sz="800" dirty="0" err="1"/>
              <a:t>Enkhtogtokh</a:t>
            </a:r>
            <a:r>
              <a:rPr lang="en-US" sz="800" dirty="0"/>
              <a:t> and </a:t>
            </a:r>
            <a:r>
              <a:rPr lang="en-US" sz="800" dirty="0" err="1"/>
              <a:t>Amarzaya</a:t>
            </a:r>
            <a:r>
              <a:rPr lang="en-US" sz="800" dirty="0"/>
              <a:t> </a:t>
            </a:r>
            <a:r>
              <a:rPr lang="en-US" sz="800" dirty="0" err="1"/>
              <a:t>Amartuvshin</a:t>
            </a:r>
            <a:r>
              <a:rPr lang="en-US" sz="800" dirty="0"/>
              <a:t>. “Deep Learning Approach for Very Similar Objects Recognition Application on Chihuahua and Muffin Problem.” ArXiv abs/1801.09573 (2018)</a:t>
            </a:r>
          </a:p>
        </p:txBody>
      </p:sp>
    </p:spTree>
    <p:extLst>
      <p:ext uri="{BB962C8B-B14F-4D97-AF65-F5344CB8AC3E}">
        <p14:creationId xmlns:p14="http://schemas.microsoft.com/office/powerpoint/2010/main" val="1663782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CE3C4CC4-8DD1-EE01-B6E8-E8BC6C63E4E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16F3AD25-8B58-5EC3-D615-E57D186425EC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3EE507ED-49A7-EF8D-A64B-1CB08723EE2E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7CF4B295-F679-87DC-A2B9-BEF8C32B7342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9EFABC84-2478-F697-E23D-A2A4C45D4767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27CBCA8D-0F81-C47C-75B5-885863EFEA5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Linear classifiers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B5A4F550-BEC4-25FD-5F22-DBEF5EB77D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32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AE08DB7B-E571-D369-8B1B-4B4AD69F8858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7674DDA2-52B7-7D34-F877-20C772B2BC75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438A4FB0-CED1-DEF4-FEA0-3E2AB89DCBC4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1F729804-F685-C232-501D-FE124D575E8D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A901D60B-3D97-6CD0-F846-156C7A851E07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6883F4-440F-E17A-C1A8-4260D4283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308" y="1904008"/>
            <a:ext cx="4513350" cy="35507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0B059F-B219-CBDF-4828-544D53461D19}"/>
              </a:ext>
            </a:extLst>
          </p:cNvPr>
          <p:cNvSpPr txBox="1"/>
          <p:nvPr/>
        </p:nvSpPr>
        <p:spPr bwMode="auto">
          <a:xfrm>
            <a:off x="651337" y="1447956"/>
            <a:ext cx="5944752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2000" b="0" dirty="0"/>
              <a:t>In a perfect world, classes are linearly separable…</a:t>
            </a:r>
            <a:endParaRPr sz="2000" b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C0D4F7-547E-ED5F-FB13-A80859F56C03}"/>
              </a:ext>
            </a:extLst>
          </p:cNvPr>
          <p:cNvSpPr txBox="1"/>
          <p:nvPr/>
        </p:nvSpPr>
        <p:spPr bwMode="auto">
          <a:xfrm>
            <a:off x="674601" y="2597022"/>
            <a:ext cx="5112569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Linear classifier</a:t>
            </a:r>
            <a:r>
              <a:rPr lang="en-US" dirty="0"/>
              <a:t>:</a:t>
            </a:r>
            <a:endParaRPr b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D5386F-DED2-D8BA-2277-99C97AB91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624" y="2585183"/>
            <a:ext cx="1512168" cy="3609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148C04-30AF-F1FA-2C66-4092153A7E44}"/>
              </a:ext>
            </a:extLst>
          </p:cNvPr>
          <p:cNvSpPr txBox="1"/>
          <p:nvPr/>
        </p:nvSpPr>
        <p:spPr bwMode="auto">
          <a:xfrm>
            <a:off x="652825" y="3271950"/>
            <a:ext cx="5112569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Model training</a:t>
            </a:r>
            <a:r>
              <a:rPr lang="en-US" dirty="0"/>
              <a:t>: “finding optimal weights </a:t>
            </a:r>
            <a:r>
              <a:rPr lang="en-US" b="1" dirty="0"/>
              <a:t>w</a:t>
            </a:r>
            <a:r>
              <a:rPr lang="en-US" dirty="0"/>
              <a:t> that minimize errors on unseen examples”</a:t>
            </a:r>
            <a:endParaRPr b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C9E5C1-08D7-D4CC-B76F-F36787ED52A7}"/>
              </a:ext>
            </a:extLst>
          </p:cNvPr>
          <p:cNvSpPr txBox="1"/>
          <p:nvPr/>
        </p:nvSpPr>
        <p:spPr bwMode="auto">
          <a:xfrm>
            <a:off x="655305" y="4158851"/>
            <a:ext cx="5112569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Example</a:t>
            </a:r>
            <a:r>
              <a:rPr lang="en-US" dirty="0"/>
              <a:t>: support vector machine (SVM)</a:t>
            </a:r>
            <a:endParaRPr b="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F4DF09D-F506-D513-EA9F-F4540198FF06}"/>
              </a:ext>
            </a:extLst>
          </p:cNvPr>
          <p:cNvGrpSpPr/>
          <p:nvPr/>
        </p:nvGrpSpPr>
        <p:grpSpPr>
          <a:xfrm>
            <a:off x="843070" y="4643832"/>
            <a:ext cx="5551161" cy="607764"/>
            <a:chOff x="863390" y="4633672"/>
            <a:chExt cx="5551161" cy="60776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F219EE3-6E2B-A8EA-E7E1-649EAFC6C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3390" y="4633672"/>
              <a:ext cx="1127019" cy="60776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43CE6FF-54FB-39BE-8018-09E4850DA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76857" y="4753193"/>
              <a:ext cx="4137694" cy="419579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5A297FD-55E9-F032-7065-F49931ACAA6D}"/>
              </a:ext>
            </a:extLst>
          </p:cNvPr>
          <p:cNvSpPr txBox="1"/>
          <p:nvPr/>
        </p:nvSpPr>
        <p:spPr bwMode="auto">
          <a:xfrm>
            <a:off x="4656834" y="5798048"/>
            <a:ext cx="2887592" cy="2249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00" dirty="0"/>
              <a:t>Image credits: Artur Miroszewski</a:t>
            </a:r>
            <a:endParaRPr sz="900" b="0" dirty="0"/>
          </a:p>
        </p:txBody>
      </p:sp>
    </p:spTree>
    <p:extLst>
      <p:ext uri="{BB962C8B-B14F-4D97-AF65-F5344CB8AC3E}">
        <p14:creationId xmlns:p14="http://schemas.microsoft.com/office/powerpoint/2010/main" val="2242756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82EDD022-C43B-897F-629A-F270255B8F8F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401AEC15-7224-EB1A-8520-51CC7B4412F3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5330481B-70EB-74F1-454A-12980A769120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FBAEAA2D-5592-EF14-2F27-CF0D7A7D920C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8BD94E55-1A84-B762-3D88-16589AC08132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CFC27607-7503-9C00-32B1-BD386D8DBB6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Feature maps for higher dimensional spaces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0118B20D-79B0-52C4-7100-69B37F7809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33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E5645FFE-8496-E761-28B1-3F730583AAD5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3C417B8C-A81E-2C65-43C9-040742F69413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5B16411A-7D04-E725-7787-C47D64E71D9D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70F6268E-D0B6-C92F-0B39-18853F24FBAE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F71AA050-CA31-F5D9-AF01-D9D6B94B3807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9BC8CA-1272-1C31-2D0F-3D2E8FB9F3A3}"/>
              </a:ext>
            </a:extLst>
          </p:cNvPr>
          <p:cNvSpPr txBox="1"/>
          <p:nvPr/>
        </p:nvSpPr>
        <p:spPr bwMode="auto">
          <a:xfrm>
            <a:off x="651337" y="1447956"/>
            <a:ext cx="5944752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2000" b="0" dirty="0"/>
              <a:t>…</a:t>
            </a:r>
            <a:r>
              <a:rPr lang="en-US" sz="2000" dirty="0"/>
              <a:t>but we can always strive for perfection!</a:t>
            </a:r>
            <a:endParaRPr sz="2000" b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7B9B5-D643-1ED1-306C-45CAC556F36C}"/>
              </a:ext>
            </a:extLst>
          </p:cNvPr>
          <p:cNvSpPr txBox="1"/>
          <p:nvPr/>
        </p:nvSpPr>
        <p:spPr bwMode="auto">
          <a:xfrm>
            <a:off x="674601" y="2597022"/>
            <a:ext cx="5112569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Linear classifier</a:t>
            </a:r>
            <a:r>
              <a:rPr lang="en-US" dirty="0"/>
              <a:t>:</a:t>
            </a:r>
            <a:endParaRPr b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103EF-6FB6-30B9-F4EA-1224D39CB3A3}"/>
              </a:ext>
            </a:extLst>
          </p:cNvPr>
          <p:cNvSpPr txBox="1"/>
          <p:nvPr/>
        </p:nvSpPr>
        <p:spPr bwMode="auto">
          <a:xfrm>
            <a:off x="652825" y="3271950"/>
            <a:ext cx="5112569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Model training</a:t>
            </a:r>
            <a:r>
              <a:rPr lang="en-US" dirty="0"/>
              <a:t>: “finding optimal weights </a:t>
            </a:r>
            <a:r>
              <a:rPr lang="en-US" b="1" dirty="0"/>
              <a:t>w</a:t>
            </a:r>
            <a:r>
              <a:rPr lang="en-US" dirty="0"/>
              <a:t> that minimize errors on unseen examples”</a:t>
            </a:r>
            <a:endParaRPr b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CA07F1-E817-318C-E9FC-BF5875D8BF2F}"/>
              </a:ext>
            </a:extLst>
          </p:cNvPr>
          <p:cNvSpPr txBox="1"/>
          <p:nvPr/>
        </p:nvSpPr>
        <p:spPr bwMode="auto">
          <a:xfrm>
            <a:off x="655305" y="4158851"/>
            <a:ext cx="5112569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Example</a:t>
            </a:r>
            <a:r>
              <a:rPr lang="en-US" dirty="0"/>
              <a:t>: support vector machine (SVM)</a:t>
            </a:r>
            <a:endParaRPr b="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B31426-9D03-EF14-C549-70DA39BF2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070" y="4643832"/>
            <a:ext cx="1127019" cy="607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39E69B-479D-BE9C-3830-6430E16F1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1863" y="682536"/>
            <a:ext cx="3334737" cy="48851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0CA80D-D8E9-36B7-3993-DC7EBF13C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2201" y="2577417"/>
            <a:ext cx="2076543" cy="3729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7838F0-4037-439A-9834-B965A6775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3940" y="4761550"/>
            <a:ext cx="4201684" cy="3812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4CA39C-A21B-D768-FA7A-374FCC638755}"/>
              </a:ext>
            </a:extLst>
          </p:cNvPr>
          <p:cNvSpPr txBox="1"/>
          <p:nvPr/>
        </p:nvSpPr>
        <p:spPr bwMode="auto">
          <a:xfrm>
            <a:off x="4656834" y="5798048"/>
            <a:ext cx="2887592" cy="2249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00" dirty="0"/>
              <a:t>Image credits: Artur Miroszewski</a:t>
            </a:r>
            <a:endParaRPr sz="900" b="0" dirty="0"/>
          </a:p>
        </p:txBody>
      </p:sp>
    </p:spTree>
    <p:extLst>
      <p:ext uri="{BB962C8B-B14F-4D97-AF65-F5344CB8AC3E}">
        <p14:creationId xmlns:p14="http://schemas.microsoft.com/office/powerpoint/2010/main" val="2199210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3642A57-0A03-3704-724A-56C5A384B749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A6CFF7D5-A547-3D6E-A0BE-6C0272EB9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1906" y="4559357"/>
            <a:ext cx="1378239" cy="34657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FBB1692-32C8-FC13-98E6-FD3D32C26EB0}"/>
              </a:ext>
            </a:extLst>
          </p:cNvPr>
          <p:cNvSpPr/>
          <p:nvPr/>
        </p:nvSpPr>
        <p:spPr bwMode="auto">
          <a:xfrm>
            <a:off x="7315768" y="2446707"/>
            <a:ext cx="3756620" cy="2669167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D8CEB729-FCC9-D3DD-82B1-E71BDA46E1FE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1FE69276-186B-B5C5-23EC-1703E8078FC6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6C38798A-B655-20BB-45BF-EA40CE7E5E1A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4B5EFFD9-1E9D-5D5F-D843-50A8F2857B80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67161E8C-0F7D-E2EA-E16B-A986BCD99DB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The kernel trick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EB333328-2537-F3FA-5FFC-C4CF0CD674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34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1AB36A46-D649-D9BA-9362-53324CE96E49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97BEB0C0-7C07-E5B4-CAAF-C562981704E9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556E6B69-32CC-6306-EB4E-6659EB522EAC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2F4BC646-574D-4131-0851-BAEFAB1FB61B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AF2D3D04-94DD-1F45-9BC3-E70B720952B5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5FD0DE-87B3-C6E9-4F71-08950CB9EEF7}"/>
              </a:ext>
            </a:extLst>
          </p:cNvPr>
          <p:cNvSpPr txBox="1"/>
          <p:nvPr/>
        </p:nvSpPr>
        <p:spPr bwMode="auto">
          <a:xfrm>
            <a:off x="7482705" y="2524058"/>
            <a:ext cx="3425922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0" dirty="0"/>
              <a:t>The feature map only appears in </a:t>
            </a:r>
            <a:r>
              <a:rPr lang="en-US" dirty="0"/>
              <a:t>dot</a:t>
            </a:r>
            <a:r>
              <a:rPr lang="en-US" b="0" dirty="0"/>
              <a:t> products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DCD3F4-50D6-C62E-8B4B-93EA9AA7E038}"/>
              </a:ext>
            </a:extLst>
          </p:cNvPr>
          <p:cNvSpPr txBox="1"/>
          <p:nvPr/>
        </p:nvSpPr>
        <p:spPr bwMode="auto">
          <a:xfrm>
            <a:off x="652825" y="3271950"/>
            <a:ext cx="5112569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Model training</a:t>
            </a:r>
            <a:r>
              <a:rPr lang="en-US" dirty="0"/>
              <a:t>: “finding optimal weights </a:t>
            </a:r>
            <a:r>
              <a:rPr lang="el-GR" b="1" dirty="0"/>
              <a:t>α</a:t>
            </a:r>
            <a:r>
              <a:rPr lang="en-US" dirty="0"/>
              <a:t> that minimize errors on unseen examples”</a:t>
            </a:r>
            <a:endParaRPr b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45FD5C-1677-B5D3-65C3-691B745CF9C6}"/>
              </a:ext>
            </a:extLst>
          </p:cNvPr>
          <p:cNvSpPr txBox="1"/>
          <p:nvPr/>
        </p:nvSpPr>
        <p:spPr bwMode="auto">
          <a:xfrm>
            <a:off x="655305" y="4158851"/>
            <a:ext cx="5112569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Example</a:t>
            </a:r>
            <a:r>
              <a:rPr lang="en-US" dirty="0"/>
              <a:t>: support vector machine (SVM)</a:t>
            </a:r>
            <a:endParaRPr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7E6021-C7C2-ECB4-03B5-2FCFF982A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364" y="4566052"/>
            <a:ext cx="4544970" cy="14967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BD276B-9F94-C31D-C17A-7033601D8B8B}"/>
              </a:ext>
            </a:extLst>
          </p:cNvPr>
          <p:cNvSpPr txBox="1"/>
          <p:nvPr/>
        </p:nvSpPr>
        <p:spPr bwMode="auto">
          <a:xfrm>
            <a:off x="674601" y="2597022"/>
            <a:ext cx="5112569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Linear classifier</a:t>
            </a:r>
            <a:r>
              <a:rPr lang="en-US" dirty="0"/>
              <a:t>:</a:t>
            </a:r>
            <a:endParaRPr b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354C96-D2E7-8FB5-865C-8F3FCA417209}"/>
              </a:ext>
            </a:extLst>
          </p:cNvPr>
          <p:cNvSpPr/>
          <p:nvPr/>
        </p:nvSpPr>
        <p:spPr bwMode="auto">
          <a:xfrm>
            <a:off x="4111144" y="4707097"/>
            <a:ext cx="1484550" cy="413145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C1191A-DE21-7D4E-42FC-ABA063536F27}"/>
              </a:ext>
            </a:extLst>
          </p:cNvPr>
          <p:cNvSpPr txBox="1"/>
          <p:nvPr/>
        </p:nvSpPr>
        <p:spPr bwMode="auto">
          <a:xfrm>
            <a:off x="651337" y="1447956"/>
            <a:ext cx="5944752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2000" b="0" dirty="0"/>
              <a:t>The dual formulation simplifies training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CE42F94-CB6E-59CA-6F0F-ABF7D736B95C}"/>
              </a:ext>
            </a:extLst>
          </p:cNvPr>
          <p:cNvCxnSpPr/>
          <p:nvPr/>
        </p:nvCxnSpPr>
        <p:spPr bwMode="auto">
          <a:xfrm>
            <a:off x="9215254" y="3180708"/>
            <a:ext cx="0" cy="4688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990EB79-38E8-CBA2-3A3F-D919246E6970}"/>
              </a:ext>
            </a:extLst>
          </p:cNvPr>
          <p:cNvSpPr txBox="1"/>
          <p:nvPr/>
        </p:nvSpPr>
        <p:spPr bwMode="auto">
          <a:xfrm>
            <a:off x="7502293" y="3732015"/>
            <a:ext cx="3425922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0" dirty="0"/>
              <a:t>We don’t need the transformed feature space!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B72D9A6-D78A-B85C-CE9F-8210EADA5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5310" y="2327542"/>
            <a:ext cx="3742738" cy="91867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4633B4A-05D7-4F56-83E1-58A6A73B5F92}"/>
              </a:ext>
            </a:extLst>
          </p:cNvPr>
          <p:cNvSpPr/>
          <p:nvPr/>
        </p:nvSpPr>
        <p:spPr bwMode="auto">
          <a:xfrm>
            <a:off x="4835552" y="2544054"/>
            <a:ext cx="1484550" cy="413145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DB901F-89F7-BD16-E38E-0037C0F4EC16}"/>
              </a:ext>
            </a:extLst>
          </p:cNvPr>
          <p:cNvSpPr txBox="1"/>
          <p:nvPr/>
        </p:nvSpPr>
        <p:spPr bwMode="auto">
          <a:xfrm>
            <a:off x="7532869" y="4537584"/>
            <a:ext cx="3274227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/>
              <a:t>Kernel function 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8F5565B-A584-A264-688D-E3EEC12127F6}"/>
              </a:ext>
            </a:extLst>
          </p:cNvPr>
          <p:cNvCxnSpPr>
            <a:cxnSpLocks/>
          </p:cNvCxnSpPr>
          <p:nvPr/>
        </p:nvCxnSpPr>
        <p:spPr bwMode="auto">
          <a:xfrm>
            <a:off x="6583140" y="2758485"/>
            <a:ext cx="592980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AED9DAB-EB64-ACBA-447B-A17BCB96FA96}"/>
              </a:ext>
            </a:extLst>
          </p:cNvPr>
          <p:cNvCxnSpPr>
            <a:cxnSpLocks/>
          </p:cNvCxnSpPr>
          <p:nvPr/>
        </p:nvCxnSpPr>
        <p:spPr bwMode="auto">
          <a:xfrm>
            <a:off x="5750829" y="4922314"/>
            <a:ext cx="1406437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8488A094-1D01-58DF-C82F-61D99985B1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1686" y="1242290"/>
            <a:ext cx="3583301" cy="42397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02EB8F3-DA44-6839-B97D-49DDE680040B}"/>
              </a:ext>
            </a:extLst>
          </p:cNvPr>
          <p:cNvSpPr/>
          <p:nvPr/>
        </p:nvSpPr>
        <p:spPr bwMode="auto">
          <a:xfrm>
            <a:off x="7336944" y="862464"/>
            <a:ext cx="3756620" cy="907514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2B71AB-DDBB-72E7-0FA7-07C970E3AF7A}"/>
              </a:ext>
            </a:extLst>
          </p:cNvPr>
          <p:cNvSpPr txBox="1"/>
          <p:nvPr/>
        </p:nvSpPr>
        <p:spPr bwMode="auto">
          <a:xfrm>
            <a:off x="8503746" y="916550"/>
            <a:ext cx="1423016" cy="2988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400" b="0" dirty="0"/>
              <a:t>e.g. RBF kernel 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8DCEBDE-DFBF-E6FC-EF6A-3AA6DF1CD830}"/>
              </a:ext>
            </a:extLst>
          </p:cNvPr>
          <p:cNvCxnSpPr>
            <a:cxnSpLocks/>
          </p:cNvCxnSpPr>
          <p:nvPr/>
        </p:nvCxnSpPr>
        <p:spPr bwMode="auto">
          <a:xfrm flipV="1">
            <a:off x="9215254" y="1916832"/>
            <a:ext cx="0" cy="436993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520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5" grpId="0"/>
      <p:bldP spid="22" grpId="0" animBg="1"/>
      <p:bldP spid="28" grpId="0"/>
      <p:bldP spid="23" grpId="0" animBg="1"/>
      <p:bldP spid="31" grpId="0"/>
      <p:bldP spid="43" grpId="0" animBg="1"/>
      <p:bldP spid="4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C3BA90-1CA5-4174-40BC-717C2832B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744566" y="3182432"/>
            <a:ext cx="1378239" cy="346575"/>
          </a:xfrm>
          <a:prstGeom prst="rect">
            <a:avLst/>
          </a:prstGeom>
        </p:spPr>
      </p:pic>
      <p:sp>
        <p:nvSpPr>
          <p:cNvPr id="1522617450" name="Rechteck 5"/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/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/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/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kernels</a:t>
            </a:r>
          </a:p>
        </p:txBody>
      </p:sp>
      <p:sp>
        <p:nvSpPr>
          <p:cNvPr id="141774453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35</a:t>
            </a:fld>
            <a:endParaRPr lang="de-DE"/>
          </a:p>
        </p:txBody>
      </p:sp>
      <p:sp>
        <p:nvSpPr>
          <p:cNvPr id="587903016" name="Rechteck 5"/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/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/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/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FD70B50D-E4D7-A3C2-8224-963DE411B30B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49D759-D53D-064E-C8E1-FE97E0688F4A}"/>
              </a:ext>
            </a:extLst>
          </p:cNvPr>
          <p:cNvSpPr/>
          <p:nvPr/>
        </p:nvSpPr>
        <p:spPr bwMode="auto">
          <a:xfrm>
            <a:off x="1829739" y="2780928"/>
            <a:ext cx="8568952" cy="1158748"/>
          </a:xfrm>
          <a:prstGeom prst="rect">
            <a:avLst/>
          </a:prstGeom>
          <a:solidFill>
            <a:schemeClr val="accent1">
              <a:lumMod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7DE855-D20F-5B06-AEEA-4AC936F0AD95}"/>
              </a:ext>
            </a:extLst>
          </p:cNvPr>
          <p:cNvSpPr txBox="1"/>
          <p:nvPr/>
        </p:nvSpPr>
        <p:spPr bwMode="auto">
          <a:xfrm>
            <a:off x="2031863" y="3159675"/>
            <a:ext cx="6912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/>
              <a:t>Quantum kernels </a:t>
            </a:r>
            <a:r>
              <a:rPr lang="en-US" dirty="0"/>
              <a:t>are quantum circuits designed for computing </a:t>
            </a:r>
            <a:endParaRPr lang="en-US"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23A3055-BF0B-AB6A-8E46-A53AF5151CD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F11455-EF19-3567-B1DC-A1E7EB43D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744566" y="1664717"/>
            <a:ext cx="1378239" cy="346575"/>
          </a:xfrm>
          <a:prstGeom prst="rect">
            <a:avLst/>
          </a:prstGeom>
        </p:spPr>
      </p:pic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F8ABA317-705B-225A-41E3-10609AA8BBB8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DD7B12F6-6D0C-A766-E009-80E54AD5CC16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6640838A-227D-795D-93BA-F04DBF386B7B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B5443DBA-9EC2-C66E-FE8A-0E96A791842E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73FDE46D-954C-48E7-1956-759382E0B52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kernels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7561DDEA-DF5D-6026-4C67-AB5518E8EE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36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F8EC3FDE-973E-684A-5265-23396B04B358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D61565DE-E428-08EF-63E4-F725D066000C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570F95BA-E295-A7DE-0487-F36C3DF39060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60B6AC15-4C00-7840-1FAB-F77D978794C4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82E60681-C77E-6285-4278-CA9DE8CBCF54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B58C93-0E7F-C10A-DC86-95272C830216}"/>
              </a:ext>
            </a:extLst>
          </p:cNvPr>
          <p:cNvSpPr/>
          <p:nvPr/>
        </p:nvSpPr>
        <p:spPr bwMode="auto">
          <a:xfrm>
            <a:off x="1829739" y="1263213"/>
            <a:ext cx="8568952" cy="1158748"/>
          </a:xfrm>
          <a:prstGeom prst="rect">
            <a:avLst/>
          </a:prstGeom>
          <a:solidFill>
            <a:schemeClr val="accent1">
              <a:lumMod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5F02F4-9389-FF08-DC66-BC48F792520F}"/>
              </a:ext>
            </a:extLst>
          </p:cNvPr>
          <p:cNvSpPr txBox="1"/>
          <p:nvPr/>
        </p:nvSpPr>
        <p:spPr bwMode="auto">
          <a:xfrm>
            <a:off x="2031863" y="1641960"/>
            <a:ext cx="6912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/>
              <a:t>Quantum kernels </a:t>
            </a:r>
            <a:r>
              <a:rPr lang="en-US" dirty="0"/>
              <a:t>are quantum circuits designed for computing 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EACBF-00AE-7F3D-BD45-B33DC6011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608" y="3187491"/>
            <a:ext cx="5539832" cy="218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53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8225597-D509-C3B9-001C-6153BA8E613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105EDC8-C084-6ACD-1023-482E7A9A7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744566" y="1664717"/>
            <a:ext cx="1378239" cy="346575"/>
          </a:xfrm>
          <a:prstGeom prst="rect">
            <a:avLst/>
          </a:prstGeom>
        </p:spPr>
      </p:pic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9145CC78-0AA1-73DC-D224-BD9399EFDC97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667A9D77-5A28-18D6-CDF7-4335224EE9F6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35FAA783-99B5-0BFB-CEB3-4B137A479DFF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43828679-B235-E5CA-9555-A4B90985A56A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89F5A1D8-AB57-8C0E-BD12-68DC8CD318D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QML is basically a fancy kernel machine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48812B11-3CFD-5055-B535-AEDEB3A916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37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3DFEBFC4-EA95-A395-DBC9-7B8055B0D72E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6391266A-AA13-2F38-01CC-200CDB7D6B92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451A66C6-AA2F-A276-F32A-C5464EA26FAC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4C5587FD-C6A5-67CD-B542-86C6CFF8E17D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54A22ACB-4C5F-64E0-8965-3084ED52F3F5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FD842D-52F1-0187-90AB-1F7DC8C1E762}"/>
              </a:ext>
            </a:extLst>
          </p:cNvPr>
          <p:cNvSpPr/>
          <p:nvPr/>
        </p:nvSpPr>
        <p:spPr bwMode="auto">
          <a:xfrm>
            <a:off x="1829739" y="1263213"/>
            <a:ext cx="8568952" cy="1158748"/>
          </a:xfrm>
          <a:prstGeom prst="rect">
            <a:avLst/>
          </a:prstGeom>
          <a:solidFill>
            <a:schemeClr val="accent1">
              <a:lumMod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CC621-C626-2194-DDDD-895CFFA3BE66}"/>
              </a:ext>
            </a:extLst>
          </p:cNvPr>
          <p:cNvSpPr txBox="1"/>
          <p:nvPr/>
        </p:nvSpPr>
        <p:spPr bwMode="auto">
          <a:xfrm>
            <a:off x="2031863" y="1641960"/>
            <a:ext cx="6912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/>
              <a:t>Quantum kernels </a:t>
            </a:r>
            <a:r>
              <a:rPr lang="en-US" dirty="0"/>
              <a:t>are quantum circuits designed for computing 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995859-F01F-7CB3-2D6A-39AEBE41F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048385" y="2933269"/>
            <a:ext cx="8035575" cy="17442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C13042-3A62-82B3-1356-872DEA834625}"/>
              </a:ext>
            </a:extLst>
          </p:cNvPr>
          <p:cNvSpPr txBox="1"/>
          <p:nvPr/>
        </p:nvSpPr>
        <p:spPr bwMode="auto">
          <a:xfrm>
            <a:off x="2997945" y="4940282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effectLst/>
              </a:rPr>
              <a:t>Schuld, Maria. “Supervised Quantum Machine Learning Models Are Kernel Methods,” January 26, 2021. </a:t>
            </a:r>
            <a:r>
              <a:rPr lang="en-US" sz="900" dirty="0">
                <a:effectLst/>
                <a:hlinkClick r:id="rId5"/>
              </a:rPr>
              <a:t>https://arxiv.org/abs/2101.11020v2</a:t>
            </a:r>
            <a:r>
              <a:rPr lang="en-US" sz="90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3829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62C243D-D061-3D69-42E4-C2D489CC1D6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7DC0AE95-E9E0-3875-B16B-3B28C7907E70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20F394EF-8531-26F1-70B1-F8DBFB5AC5FB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9FFD22D9-ED28-C661-97A4-FB91E22DD15A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00CE1D9F-CFAB-FFC1-1C53-E4A63CD1BFD7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EE7319C5-8D36-E7B8-8E6B-A67B49D08FB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Example: quantum kernels for cloud detection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510D80F2-7422-50A2-A4D4-35B477CB5A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38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3141DDC2-870D-BA0D-B2BA-C45E9D20BBFC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6781BD11-FA9B-F64A-4234-04FBA15254BF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11E8643C-B279-D995-4F9A-4797AA50EB85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D172F979-954D-E8A4-3400-635262DEBE67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315EAE6E-AB4A-F878-74B2-96B86048A8BD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6478E4F-648B-824C-F717-407DDEF1E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50" y="1091449"/>
            <a:ext cx="6317548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F36048-52E8-CD95-F8E9-8031AE2AF688}"/>
              </a:ext>
            </a:extLst>
          </p:cNvPr>
          <p:cNvSpPr txBox="1"/>
          <p:nvPr/>
        </p:nvSpPr>
        <p:spPr bwMode="auto">
          <a:xfrm>
            <a:off x="4656834" y="5798048"/>
            <a:ext cx="2887592" cy="2249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00" dirty="0"/>
              <a:t>Image credits: Artur Miroszewski</a:t>
            </a:r>
            <a:endParaRPr sz="900" b="0" dirty="0"/>
          </a:p>
        </p:txBody>
      </p:sp>
    </p:spTree>
    <p:extLst>
      <p:ext uri="{BB962C8B-B14F-4D97-AF65-F5344CB8AC3E}">
        <p14:creationId xmlns:p14="http://schemas.microsoft.com/office/powerpoint/2010/main" val="2239270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AB64EC8-0E95-1BFB-2BAE-18AA1FE7277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5E02B7E5-7841-F9F7-0C6B-71F3DC873F80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DD9791B9-B4F1-F00B-2E69-1F1E2536DC4F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0C2B09B9-5FC4-4B8D-CAD5-8B33E0172F99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6B3A34D4-B26D-96FC-3C36-21B8BC42F4E7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3B03506C-6E36-8338-8D38-3B72CE7D8F3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Variational quantum algorithms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4BAEDD76-FBEF-1D97-074F-DFCC6BFB13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39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D21D5CFC-CF38-DCE9-9D8F-7A956FF361FA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6983A749-BB0D-9EC9-1A40-CB2ABA6D2F3E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EFA482DE-21B1-99F9-C5D0-FAC0FA006210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732A36C5-6AAF-C1E9-3920-32CB6DAEC0A5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3E8102EC-6F96-3FCD-18FF-D6B80FB420B4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BC952-0B42-6235-217C-0A341589E04E}"/>
              </a:ext>
            </a:extLst>
          </p:cNvPr>
          <p:cNvSpPr txBox="1"/>
          <p:nvPr/>
        </p:nvSpPr>
        <p:spPr bwMode="auto">
          <a:xfrm>
            <a:off x="1307453" y="2965128"/>
            <a:ext cx="95770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dirty="0"/>
              <a:t>Variational quantum algorithms (VQAs) </a:t>
            </a:r>
            <a:r>
              <a:rPr lang="en-US" dirty="0"/>
              <a:t>are parametric circuits in which parameters are updated based on the measured value and gradient of a cost function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362F85-A18D-5072-2F30-C560765E1E26}"/>
              </a:ext>
            </a:extLst>
          </p:cNvPr>
          <p:cNvSpPr/>
          <p:nvPr/>
        </p:nvSpPr>
        <p:spPr bwMode="auto">
          <a:xfrm>
            <a:off x="1091429" y="2708920"/>
            <a:ext cx="10009112" cy="1158748"/>
          </a:xfrm>
          <a:prstGeom prst="rect">
            <a:avLst/>
          </a:prstGeom>
          <a:solidFill>
            <a:schemeClr val="accent1">
              <a:lumMod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11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Textbooks, manuals, materials</a:t>
            </a:r>
          </a:p>
        </p:txBody>
      </p:sp>
      <p:sp>
        <p:nvSpPr>
          <p:cNvPr id="439336153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</a:t>
            </a:fld>
            <a:endParaRPr lang="de-DE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67ED8B2-A9AD-2B38-3C75-DE6C94C04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48" y="1379033"/>
            <a:ext cx="2376406" cy="356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E096602-5B8B-EDC4-4DFA-0EF0AE7A7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514" y="2524271"/>
            <a:ext cx="4320480" cy="9844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C0D4C7-D224-2B6E-5D09-09FC778BB819}"/>
              </a:ext>
            </a:extLst>
          </p:cNvPr>
          <p:cNvSpPr txBox="1"/>
          <p:nvPr/>
        </p:nvSpPr>
        <p:spPr bwMode="auto">
          <a:xfrm>
            <a:off x="8466666" y="2354994"/>
            <a:ext cx="309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600" dirty="0"/>
              <a:t>Arxiv: 2511.15969</a:t>
            </a:r>
          </a:p>
        </p:txBody>
      </p:sp>
      <p:pic>
        <p:nvPicPr>
          <p:cNvPr id="3076" name="Picture 4" descr="Quantum Computation and Quantum Information: 10th Anniversary Edition :  Nielsen, Michael A., Chuang, Isaac L.: Amazon.pl: Książki">
            <a:extLst>
              <a:ext uri="{FF2B5EF4-FFF2-40B4-BE49-F238E27FC236}">
                <a16:creationId xmlns:a16="http://schemas.microsoft.com/office/drawing/2014/main" id="{A27BA216-9E0F-3283-25B4-B115BD2A7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1379033"/>
            <a:ext cx="2536372" cy="356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25FB56-FF34-1CF9-8C2E-A349F28512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4072" y="1568602"/>
            <a:ext cx="5127978" cy="4980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651EA7-9407-A76F-E9B1-68E009F44A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8248" y="1288686"/>
            <a:ext cx="2108200" cy="45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40FDE2-6FEC-4514-B47A-DF63F41AEA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4152" y="3760285"/>
            <a:ext cx="3593976" cy="1611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4A3C52-B5C8-D48F-041A-F72A51056FE3}"/>
              </a:ext>
            </a:extLst>
          </p:cNvPr>
          <p:cNvSpPr txBox="1"/>
          <p:nvPr/>
        </p:nvSpPr>
        <p:spPr bwMode="auto">
          <a:xfrm>
            <a:off x="8466666" y="3591008"/>
            <a:ext cx="309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600" dirty="0"/>
              <a:t>Arxiv: 2502.01146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C89A74-3535-E231-B4EF-CECB82C89A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62544" y="602536"/>
            <a:ext cx="3085984" cy="546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F1BE3748-5D85-C77D-FB5B-C25559971F7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D9229C63-20B8-6860-58AA-EDED9BE42D91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1C3432B1-10C6-829C-0A87-69DD4A8D2678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CFE750B4-09DF-E2B9-1DB0-209833B5F3E0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8FAF17D3-2D39-4729-2CA0-696753EA66F2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3AEC5CCA-6E53-B2B4-54CE-E291B5EAC8A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Variational quantum algorithms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DC2677FC-25AE-357A-7975-826B54DAC2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40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857C8066-1F0C-7AF8-AC42-4363D01AC2FB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C397A0D6-CD47-A4E6-C956-3C548DF4EA07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A5B3969E-849B-ACAC-3450-1609A2B8D6A3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AE4113CB-3DA2-D280-170A-5FE619B27768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84523140-8B39-2A2F-7526-57CD60EFFB6D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0A52D2-9B10-29C0-26A4-6DA538071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515" y="3037601"/>
            <a:ext cx="6294896" cy="26222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F9F746-E71E-80E3-B5E7-B338872B8AFC}"/>
              </a:ext>
            </a:extLst>
          </p:cNvPr>
          <p:cNvSpPr txBox="1"/>
          <p:nvPr/>
        </p:nvSpPr>
        <p:spPr bwMode="auto">
          <a:xfrm>
            <a:off x="9508455" y="3979390"/>
            <a:ext cx="2300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This looks familiar…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287028-0BFC-CFA6-36CC-89E8A5268848}"/>
              </a:ext>
            </a:extLst>
          </p:cNvPr>
          <p:cNvSpPr txBox="1"/>
          <p:nvPr/>
        </p:nvSpPr>
        <p:spPr bwMode="auto">
          <a:xfrm>
            <a:off x="1307453" y="1590356"/>
            <a:ext cx="95770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dirty="0"/>
              <a:t>Variational quantum algorithms (VQAs) </a:t>
            </a:r>
            <a:r>
              <a:rPr lang="en-US" dirty="0"/>
              <a:t>are parametric circuits in which parameters are updated based on the measured value and gradient of a cost function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7B32B4-24F5-94F7-6C32-4FAF69447F08}"/>
              </a:ext>
            </a:extLst>
          </p:cNvPr>
          <p:cNvSpPr/>
          <p:nvPr/>
        </p:nvSpPr>
        <p:spPr bwMode="auto">
          <a:xfrm>
            <a:off x="1091429" y="1334148"/>
            <a:ext cx="10009112" cy="1158748"/>
          </a:xfrm>
          <a:prstGeom prst="rect">
            <a:avLst/>
          </a:prstGeom>
          <a:solidFill>
            <a:schemeClr val="accent1">
              <a:lumMod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2433E6-A946-22A3-1E23-2A55EB26A9B0}"/>
              </a:ext>
            </a:extLst>
          </p:cNvPr>
          <p:cNvSpPr txBox="1"/>
          <p:nvPr/>
        </p:nvSpPr>
        <p:spPr bwMode="auto">
          <a:xfrm>
            <a:off x="1313101" y="5694144"/>
            <a:ext cx="95770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effectLst/>
              </a:rPr>
              <a:t>Schuld, Maria, and Francesco </a:t>
            </a:r>
            <a:r>
              <a:rPr lang="en-US" sz="900" dirty="0" err="1">
                <a:effectLst/>
              </a:rPr>
              <a:t>Petruccione</a:t>
            </a:r>
            <a:r>
              <a:rPr lang="en-US" sz="900" dirty="0">
                <a:effectLst/>
              </a:rPr>
              <a:t>. </a:t>
            </a:r>
            <a:r>
              <a:rPr lang="en-US" sz="900" i="1" dirty="0">
                <a:effectLst/>
              </a:rPr>
              <a:t>Supervised Learning with Quantum Computers</a:t>
            </a:r>
            <a:r>
              <a:rPr lang="en-US" sz="900" dirty="0">
                <a:effectLst/>
              </a:rPr>
              <a:t>. Quantum Science and Technology. Cham: Springer International Publishing, 2018.</a:t>
            </a:r>
          </a:p>
        </p:txBody>
      </p:sp>
    </p:spTree>
    <p:extLst>
      <p:ext uri="{BB962C8B-B14F-4D97-AF65-F5344CB8AC3E}">
        <p14:creationId xmlns:p14="http://schemas.microsoft.com/office/powerpoint/2010/main" val="4137857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6B824B3-D8AE-57C0-0F2C-ADDFD3FE8DC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5CA642E9-76F3-BB9F-3BF5-1FBD6B6986D4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3E4608C0-D8F3-94BA-053B-D50C5C7E8B72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F42CBFCE-EA96-3F8E-E1C1-45BDD1AE0B3A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F067D6FE-D67E-873F-28F2-4028080B87BE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320ACE48-2156-42F3-193E-4A30072F479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Variational quantum classifier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BA268BC6-B231-EA5B-3078-827BDA2C28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41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CDB1BEB5-429B-BB48-4430-2FB2C21844A6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A3938E14-6EA7-4F38-F082-4B8CF9BECD8B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DFF45842-1F78-EE0D-6A03-94036CFFE9D9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45EE045C-E1C4-151A-C6A2-0456948724B7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1E2501D4-5856-A01F-4368-1C26A338634F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EA2323-F8C1-7F44-E256-95933DFBB537}"/>
              </a:ext>
            </a:extLst>
          </p:cNvPr>
          <p:cNvGrpSpPr/>
          <p:nvPr/>
        </p:nvGrpSpPr>
        <p:grpSpPr>
          <a:xfrm>
            <a:off x="1091429" y="1334148"/>
            <a:ext cx="10009112" cy="1158748"/>
            <a:chOff x="1091429" y="1334148"/>
            <a:chExt cx="10009112" cy="115874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C7DFA2-F0E0-6C35-C384-36D5D4943948}"/>
                </a:ext>
              </a:extLst>
            </p:cNvPr>
            <p:cNvSpPr/>
            <p:nvPr/>
          </p:nvSpPr>
          <p:spPr bwMode="auto">
            <a:xfrm>
              <a:off x="1091429" y="1334148"/>
              <a:ext cx="10009112" cy="1158748"/>
            </a:xfrm>
            <a:prstGeom prst="rect">
              <a:avLst/>
            </a:prstGeom>
            <a:solidFill>
              <a:schemeClr val="accent1">
                <a:lumMod val="5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5A3F0BD-1400-D75F-3707-F2421AB34053}"/>
                </a:ext>
              </a:extLst>
            </p:cNvPr>
            <p:cNvSpPr txBox="1"/>
            <p:nvPr/>
          </p:nvSpPr>
          <p:spPr bwMode="auto">
            <a:xfrm>
              <a:off x="1293431" y="1451857"/>
              <a:ext cx="957706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dirty="0"/>
                <a:t>The</a:t>
              </a:r>
              <a:r>
                <a:rPr lang="en-US" b="1" dirty="0"/>
                <a:t> variational quantum classifier (VQC) </a:t>
              </a:r>
              <a:r>
                <a:rPr lang="en-US" dirty="0"/>
                <a:t>is a VQA for binary classification, taking both </a:t>
              </a:r>
              <a:r>
                <a:rPr lang="en-US" b="1" dirty="0"/>
                <a:t>examples </a:t>
              </a:r>
              <a:r>
                <a:rPr lang="en-US" dirty="0"/>
                <a:t>(</a:t>
              </a:r>
              <a:r>
                <a:rPr lang="en-US" b="1" dirty="0"/>
                <a:t>x</a:t>
              </a:r>
              <a:r>
                <a:rPr lang="en-US" dirty="0"/>
                <a:t>) and </a:t>
              </a:r>
              <a:r>
                <a:rPr lang="en-US" b="1" dirty="0"/>
                <a:t>parameters</a:t>
              </a:r>
              <a:r>
                <a:rPr lang="en-US" dirty="0"/>
                <a:t> (</a:t>
              </a:r>
              <a:r>
                <a:rPr lang="el-GR" b="1" dirty="0"/>
                <a:t>θ</a:t>
              </a:r>
              <a:r>
                <a:rPr lang="en-US" dirty="0"/>
                <a:t>) as input, using measurements to make predictions, and using classification error as cost function for updating the parameters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21A65A7-8837-4463-71A6-059E94E0B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780" y="2832396"/>
            <a:ext cx="4100410" cy="25737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D12FFF-5848-03AE-CE1C-4283DF7511C4}"/>
              </a:ext>
            </a:extLst>
          </p:cNvPr>
          <p:cNvSpPr txBox="1"/>
          <p:nvPr/>
        </p:nvSpPr>
        <p:spPr bwMode="auto">
          <a:xfrm>
            <a:off x="1825424" y="5588817"/>
            <a:ext cx="8784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/>
              <a:t>Havlicek, Vojtech, Antonio D. </a:t>
            </a:r>
            <a:r>
              <a:rPr lang="en-US" sz="900" dirty="0" err="1"/>
              <a:t>Córcoles</a:t>
            </a:r>
            <a:r>
              <a:rPr lang="en-US" sz="900" dirty="0"/>
              <a:t>, Kristan Temme, Aram W. Harrow, Abhinav Kandala, Jerry M. Chow, and Jay M. Gambetta. “Supervised Learning with Quantum Enhanced Feature Spaces.” </a:t>
            </a:r>
            <a:r>
              <a:rPr lang="en-US" sz="900" i="1" dirty="0"/>
              <a:t>Nature</a:t>
            </a:r>
            <a:r>
              <a:rPr lang="en-US" sz="900" dirty="0"/>
              <a:t> 567, no. 7747 (March 14, 2019): 209–12. </a:t>
            </a:r>
            <a:endParaRPr lang="en-US" sz="900" dirty="0"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1EE467-CFAE-854B-E3A2-4F3A1AACB048}"/>
              </a:ext>
            </a:extLst>
          </p:cNvPr>
          <p:cNvSpPr txBox="1"/>
          <p:nvPr/>
        </p:nvSpPr>
        <p:spPr bwMode="auto">
          <a:xfrm>
            <a:off x="848593" y="3698530"/>
            <a:ext cx="28163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b="1" dirty="0"/>
              <a:t>Parameter shift rule</a:t>
            </a:r>
            <a:r>
              <a:rPr lang="en-US" sz="1200" dirty="0"/>
              <a:t>: exact calculation of gradient is possible!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687892-47FE-1555-EC09-6F08626B742C}"/>
              </a:ext>
            </a:extLst>
          </p:cNvPr>
          <p:cNvSpPr txBox="1"/>
          <p:nvPr/>
        </p:nvSpPr>
        <p:spPr bwMode="auto">
          <a:xfrm>
            <a:off x="8907864" y="3825026"/>
            <a:ext cx="22101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This DEFINITELY looks familiar…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325D32B-A51C-CD13-F2A2-513C82964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64" y="4225360"/>
            <a:ext cx="2750583" cy="31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0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837BA69B-9636-8C4B-E2F8-67F4D6F83C9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12878AF-0DB1-BD7A-3561-38679C9CFBE3}"/>
              </a:ext>
            </a:extLst>
          </p:cNvPr>
          <p:cNvCxnSpPr>
            <a:cxnSpLocks/>
          </p:cNvCxnSpPr>
          <p:nvPr/>
        </p:nvCxnSpPr>
        <p:spPr bwMode="auto">
          <a:xfrm flipV="1">
            <a:off x="9743090" y="3584252"/>
            <a:ext cx="1009522" cy="7473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72598E7-F22A-2F3B-7AB3-8A86420AA0F0}"/>
              </a:ext>
            </a:extLst>
          </p:cNvPr>
          <p:cNvCxnSpPr>
            <a:cxnSpLocks/>
          </p:cNvCxnSpPr>
          <p:nvPr/>
        </p:nvCxnSpPr>
        <p:spPr bwMode="auto">
          <a:xfrm>
            <a:off x="8323859" y="4336199"/>
            <a:ext cx="141923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4CD0524-C64A-D56E-2BFD-BEA93476A64B}"/>
              </a:ext>
            </a:extLst>
          </p:cNvPr>
          <p:cNvCxnSpPr>
            <a:cxnSpLocks/>
          </p:cNvCxnSpPr>
          <p:nvPr/>
        </p:nvCxnSpPr>
        <p:spPr bwMode="auto">
          <a:xfrm flipV="1">
            <a:off x="7219052" y="4311711"/>
            <a:ext cx="1119375" cy="2207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017F5C9-0E88-8D9C-999B-C2288EF2C8AE}"/>
              </a:ext>
            </a:extLst>
          </p:cNvPr>
          <p:cNvCxnSpPr/>
          <p:nvPr/>
        </p:nvCxnSpPr>
        <p:spPr bwMode="auto">
          <a:xfrm>
            <a:off x="7192160" y="2557458"/>
            <a:ext cx="1152128" cy="2880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27C55FAD-DB3A-2BC5-9800-3291229228AA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FA3D8CCC-830B-E49E-95DA-0FFD56C00B76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B8652757-BA12-AF0C-2C33-F71C91D034C4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B688FCC7-8905-1169-ACEF-49B02179FB71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E13FA37E-C99C-D9E6-EDE2-9F5FCB2DBF0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VQC is the quantum cousin of MLP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DA7C09F8-EC7B-4C86-6182-1F6DAFDA3A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42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E6D369AA-08B0-FE02-0173-FC601713358F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798DB37E-409E-7621-A991-D8F7C2A99A4A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E46CC036-1993-F1F0-92C8-CA300AD62F26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F1FE3AB4-A64E-AD3B-AC76-5755D5B311B6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731B2E41-5E3F-279F-14EE-7B4739C31514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B9B213-0987-D24A-C0A6-5B4341F70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2214274"/>
            <a:ext cx="4344958" cy="272724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081F582-E9A9-22A9-4F5E-AB436D33FF68}"/>
              </a:ext>
            </a:extLst>
          </p:cNvPr>
          <p:cNvSpPr/>
          <p:nvPr/>
        </p:nvSpPr>
        <p:spPr bwMode="auto">
          <a:xfrm>
            <a:off x="2006089" y="2382140"/>
            <a:ext cx="802723" cy="2440349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EF33065-B80C-62AE-A5B7-045B67DEF263}"/>
              </a:ext>
            </a:extLst>
          </p:cNvPr>
          <p:cNvSpPr/>
          <p:nvPr/>
        </p:nvSpPr>
        <p:spPr bwMode="auto">
          <a:xfrm>
            <a:off x="3489594" y="2355362"/>
            <a:ext cx="802723" cy="2440348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62C392-8C1A-FA3C-6F90-041A9C537FA2}"/>
              </a:ext>
            </a:extLst>
          </p:cNvPr>
          <p:cNvSpPr/>
          <p:nvPr/>
        </p:nvSpPr>
        <p:spPr bwMode="auto">
          <a:xfrm flipV="1">
            <a:off x="5015422" y="2500269"/>
            <a:ext cx="271271" cy="85287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DE5ED8-8EA2-DCE0-74CE-1A31D1FEB2BB}"/>
              </a:ext>
            </a:extLst>
          </p:cNvPr>
          <p:cNvSpPr/>
          <p:nvPr/>
        </p:nvSpPr>
        <p:spPr bwMode="auto">
          <a:xfrm flipV="1">
            <a:off x="5014224" y="3018424"/>
            <a:ext cx="271271" cy="85287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2E1A55C-DD48-894B-C15B-B27B965980B3}"/>
              </a:ext>
            </a:extLst>
          </p:cNvPr>
          <p:cNvSpPr/>
          <p:nvPr/>
        </p:nvSpPr>
        <p:spPr bwMode="auto">
          <a:xfrm flipV="1">
            <a:off x="5014224" y="3541609"/>
            <a:ext cx="271271" cy="85287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8F11CF8-1968-DB95-1F50-2948526D59D7}"/>
              </a:ext>
            </a:extLst>
          </p:cNvPr>
          <p:cNvSpPr/>
          <p:nvPr/>
        </p:nvSpPr>
        <p:spPr bwMode="auto">
          <a:xfrm flipV="1">
            <a:off x="5014224" y="4059782"/>
            <a:ext cx="271271" cy="85287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63776D7-84C4-94F1-E43B-7CCDD178570C}"/>
              </a:ext>
            </a:extLst>
          </p:cNvPr>
          <p:cNvSpPr/>
          <p:nvPr/>
        </p:nvSpPr>
        <p:spPr bwMode="auto">
          <a:xfrm flipV="1">
            <a:off x="5014239" y="4580129"/>
            <a:ext cx="271271" cy="85287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F93B8D9-8CFB-207C-C9E8-FFCBC82317A5}"/>
              </a:ext>
            </a:extLst>
          </p:cNvPr>
          <p:cNvCxnSpPr>
            <a:cxnSpLocks/>
          </p:cNvCxnSpPr>
          <p:nvPr/>
        </p:nvCxnSpPr>
        <p:spPr bwMode="auto">
          <a:xfrm flipV="1">
            <a:off x="9743090" y="3602314"/>
            <a:ext cx="966347" cy="275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E85C5CD-513E-9155-F009-CA71B8E446F1}"/>
              </a:ext>
            </a:extLst>
          </p:cNvPr>
          <p:cNvCxnSpPr>
            <a:cxnSpLocks/>
          </p:cNvCxnSpPr>
          <p:nvPr/>
        </p:nvCxnSpPr>
        <p:spPr bwMode="auto">
          <a:xfrm>
            <a:off x="9753370" y="3365281"/>
            <a:ext cx="951478" cy="2090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3CFEE47-3C44-978C-52B1-F9BACF222C3A}"/>
              </a:ext>
            </a:extLst>
          </p:cNvPr>
          <p:cNvCxnSpPr>
            <a:cxnSpLocks/>
          </p:cNvCxnSpPr>
          <p:nvPr/>
        </p:nvCxnSpPr>
        <p:spPr bwMode="auto">
          <a:xfrm>
            <a:off x="9767331" y="2872007"/>
            <a:ext cx="985281" cy="7035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57F51FF-2A91-803C-00E5-E82F7E9B83D3}"/>
              </a:ext>
            </a:extLst>
          </p:cNvPr>
          <p:cNvCxnSpPr>
            <a:cxnSpLocks/>
          </p:cNvCxnSpPr>
          <p:nvPr/>
        </p:nvCxnSpPr>
        <p:spPr bwMode="auto">
          <a:xfrm flipV="1">
            <a:off x="8358249" y="2869494"/>
            <a:ext cx="1384841" cy="25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19F7FC2-3B1E-A236-6C79-3B744E9F266E}"/>
              </a:ext>
            </a:extLst>
          </p:cNvPr>
          <p:cNvCxnSpPr>
            <a:cxnSpLocks/>
          </p:cNvCxnSpPr>
          <p:nvPr/>
        </p:nvCxnSpPr>
        <p:spPr bwMode="auto">
          <a:xfrm flipV="1">
            <a:off x="8361548" y="3363195"/>
            <a:ext cx="1384841" cy="25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CD32D9D-6612-7DB3-139E-DEB465259F5A}"/>
              </a:ext>
            </a:extLst>
          </p:cNvPr>
          <p:cNvCxnSpPr>
            <a:cxnSpLocks/>
          </p:cNvCxnSpPr>
          <p:nvPr/>
        </p:nvCxnSpPr>
        <p:spPr bwMode="auto">
          <a:xfrm flipV="1">
            <a:off x="8358249" y="3865545"/>
            <a:ext cx="1384841" cy="25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B9BDB94-76FC-9308-BB7E-FCB190762B1F}"/>
              </a:ext>
            </a:extLst>
          </p:cNvPr>
          <p:cNvCxnSpPr>
            <a:cxnSpLocks/>
          </p:cNvCxnSpPr>
          <p:nvPr/>
        </p:nvCxnSpPr>
        <p:spPr bwMode="auto">
          <a:xfrm>
            <a:off x="7196666" y="2561522"/>
            <a:ext cx="1127193" cy="8019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12252F2-5EC1-61FE-F62E-CB686D947A45}"/>
              </a:ext>
            </a:extLst>
          </p:cNvPr>
          <p:cNvCxnSpPr>
            <a:cxnSpLocks/>
          </p:cNvCxnSpPr>
          <p:nvPr/>
        </p:nvCxnSpPr>
        <p:spPr bwMode="auto">
          <a:xfrm>
            <a:off x="7219052" y="3036129"/>
            <a:ext cx="1127193" cy="8019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9D4CCA4-AD67-4856-176B-385032346125}"/>
              </a:ext>
            </a:extLst>
          </p:cNvPr>
          <p:cNvCxnSpPr>
            <a:cxnSpLocks/>
          </p:cNvCxnSpPr>
          <p:nvPr/>
        </p:nvCxnSpPr>
        <p:spPr bwMode="auto">
          <a:xfrm>
            <a:off x="7219052" y="3509464"/>
            <a:ext cx="1127193" cy="8019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B18EBB5-8A3C-29B3-EBE7-9B042EC6D14D}"/>
              </a:ext>
            </a:extLst>
          </p:cNvPr>
          <p:cNvCxnSpPr>
            <a:cxnSpLocks/>
          </p:cNvCxnSpPr>
          <p:nvPr/>
        </p:nvCxnSpPr>
        <p:spPr bwMode="auto">
          <a:xfrm>
            <a:off x="7207048" y="2585556"/>
            <a:ext cx="1126960" cy="12483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2A5FA02-BF88-904F-AE0D-0A8CB4EF3EC2}"/>
              </a:ext>
            </a:extLst>
          </p:cNvPr>
          <p:cNvCxnSpPr>
            <a:cxnSpLocks/>
          </p:cNvCxnSpPr>
          <p:nvPr/>
        </p:nvCxnSpPr>
        <p:spPr bwMode="auto">
          <a:xfrm>
            <a:off x="7220773" y="3061058"/>
            <a:ext cx="1126960" cy="12483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CDCDF99-075D-0C9F-9CE8-57588930F9DD}"/>
              </a:ext>
            </a:extLst>
          </p:cNvPr>
          <p:cNvCxnSpPr>
            <a:cxnSpLocks/>
          </p:cNvCxnSpPr>
          <p:nvPr/>
        </p:nvCxnSpPr>
        <p:spPr bwMode="auto">
          <a:xfrm>
            <a:off x="7234588" y="3500936"/>
            <a:ext cx="1105955" cy="3714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592" name="Straight Connector 2120590591">
            <a:extLst>
              <a:ext uri="{FF2B5EF4-FFF2-40B4-BE49-F238E27FC236}">
                <a16:creationId xmlns:a16="http://schemas.microsoft.com/office/drawing/2014/main" id="{DD553D51-24F6-D49C-DAC3-9BEC18270577}"/>
              </a:ext>
            </a:extLst>
          </p:cNvPr>
          <p:cNvCxnSpPr>
            <a:cxnSpLocks/>
          </p:cNvCxnSpPr>
          <p:nvPr/>
        </p:nvCxnSpPr>
        <p:spPr bwMode="auto">
          <a:xfrm>
            <a:off x="7248759" y="3016052"/>
            <a:ext cx="1105955" cy="3714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593" name="Straight Connector 2120590592">
            <a:extLst>
              <a:ext uri="{FF2B5EF4-FFF2-40B4-BE49-F238E27FC236}">
                <a16:creationId xmlns:a16="http://schemas.microsoft.com/office/drawing/2014/main" id="{F4FFA9F3-12F9-7713-CD4D-154EB94DBB67}"/>
              </a:ext>
            </a:extLst>
          </p:cNvPr>
          <p:cNvCxnSpPr>
            <a:cxnSpLocks/>
          </p:cNvCxnSpPr>
          <p:nvPr/>
        </p:nvCxnSpPr>
        <p:spPr bwMode="auto">
          <a:xfrm>
            <a:off x="7269409" y="3957943"/>
            <a:ext cx="1105955" cy="3714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594" name="Straight Connector 2120590593">
            <a:extLst>
              <a:ext uri="{FF2B5EF4-FFF2-40B4-BE49-F238E27FC236}">
                <a16:creationId xmlns:a16="http://schemas.microsoft.com/office/drawing/2014/main" id="{EBB2ED1F-0CD0-0C3A-738A-FC7B8A13A528}"/>
              </a:ext>
            </a:extLst>
          </p:cNvPr>
          <p:cNvCxnSpPr>
            <a:cxnSpLocks/>
          </p:cNvCxnSpPr>
          <p:nvPr/>
        </p:nvCxnSpPr>
        <p:spPr bwMode="auto">
          <a:xfrm flipV="1">
            <a:off x="7203599" y="3859299"/>
            <a:ext cx="1083323" cy="1170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596" name="Straight Connector 2120590595">
            <a:extLst>
              <a:ext uri="{FF2B5EF4-FFF2-40B4-BE49-F238E27FC236}">
                <a16:creationId xmlns:a16="http://schemas.microsoft.com/office/drawing/2014/main" id="{78BE7D0D-41A5-9049-1129-9490F349E3D7}"/>
              </a:ext>
            </a:extLst>
          </p:cNvPr>
          <p:cNvCxnSpPr>
            <a:cxnSpLocks/>
          </p:cNvCxnSpPr>
          <p:nvPr/>
        </p:nvCxnSpPr>
        <p:spPr bwMode="auto">
          <a:xfrm flipV="1">
            <a:off x="7281862" y="3383969"/>
            <a:ext cx="1083323" cy="1170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597" name="Straight Connector 2120590596">
            <a:extLst>
              <a:ext uri="{FF2B5EF4-FFF2-40B4-BE49-F238E27FC236}">
                <a16:creationId xmlns:a16="http://schemas.microsoft.com/office/drawing/2014/main" id="{24F8FF08-6EBB-7CD0-3254-40341965C2DD}"/>
              </a:ext>
            </a:extLst>
          </p:cNvPr>
          <p:cNvCxnSpPr>
            <a:cxnSpLocks/>
          </p:cNvCxnSpPr>
          <p:nvPr/>
        </p:nvCxnSpPr>
        <p:spPr bwMode="auto">
          <a:xfrm flipV="1">
            <a:off x="7268522" y="2899094"/>
            <a:ext cx="1083323" cy="1170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598" name="Straight Connector 2120590597">
            <a:extLst>
              <a:ext uri="{FF2B5EF4-FFF2-40B4-BE49-F238E27FC236}">
                <a16:creationId xmlns:a16="http://schemas.microsoft.com/office/drawing/2014/main" id="{1895F0BE-D124-C428-0A83-3C50C4A7224D}"/>
              </a:ext>
            </a:extLst>
          </p:cNvPr>
          <p:cNvCxnSpPr>
            <a:cxnSpLocks/>
          </p:cNvCxnSpPr>
          <p:nvPr/>
        </p:nvCxnSpPr>
        <p:spPr bwMode="auto">
          <a:xfrm flipV="1">
            <a:off x="7255004" y="3881943"/>
            <a:ext cx="1068855" cy="5983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600" name="Straight Connector 2120590599">
            <a:extLst>
              <a:ext uri="{FF2B5EF4-FFF2-40B4-BE49-F238E27FC236}">
                <a16:creationId xmlns:a16="http://schemas.microsoft.com/office/drawing/2014/main" id="{CDC54A34-F70E-37CF-D393-27256182835B}"/>
              </a:ext>
            </a:extLst>
          </p:cNvPr>
          <p:cNvCxnSpPr>
            <a:cxnSpLocks/>
          </p:cNvCxnSpPr>
          <p:nvPr/>
        </p:nvCxnSpPr>
        <p:spPr bwMode="auto">
          <a:xfrm flipV="1">
            <a:off x="7277608" y="3341568"/>
            <a:ext cx="1068855" cy="5983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601" name="Straight Connector 2120590600">
            <a:extLst>
              <a:ext uri="{FF2B5EF4-FFF2-40B4-BE49-F238E27FC236}">
                <a16:creationId xmlns:a16="http://schemas.microsoft.com/office/drawing/2014/main" id="{D68AA3BF-4B94-B908-B59A-A2571B8B8353}"/>
              </a:ext>
            </a:extLst>
          </p:cNvPr>
          <p:cNvCxnSpPr>
            <a:cxnSpLocks/>
          </p:cNvCxnSpPr>
          <p:nvPr/>
        </p:nvCxnSpPr>
        <p:spPr bwMode="auto">
          <a:xfrm flipV="1">
            <a:off x="7281862" y="2884940"/>
            <a:ext cx="1068855" cy="5983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602" name="Straight Connector 2120590601">
            <a:extLst>
              <a:ext uri="{FF2B5EF4-FFF2-40B4-BE49-F238E27FC236}">
                <a16:creationId xmlns:a16="http://schemas.microsoft.com/office/drawing/2014/main" id="{62CB2EC6-157A-2E07-6FB2-F2E0FBD42D98}"/>
              </a:ext>
            </a:extLst>
          </p:cNvPr>
          <p:cNvCxnSpPr>
            <a:cxnSpLocks/>
          </p:cNvCxnSpPr>
          <p:nvPr/>
        </p:nvCxnSpPr>
        <p:spPr bwMode="auto">
          <a:xfrm flipV="1">
            <a:off x="7240436" y="2906384"/>
            <a:ext cx="1041008" cy="15974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3326732-F2BB-E853-1720-975D8C508CE6}"/>
              </a:ext>
            </a:extLst>
          </p:cNvPr>
          <p:cNvSpPr/>
          <p:nvPr/>
        </p:nvSpPr>
        <p:spPr bwMode="auto">
          <a:xfrm>
            <a:off x="7015141" y="2384005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0F955D0-FD39-6B1A-0A4A-9A9F8108AF01}"/>
              </a:ext>
            </a:extLst>
          </p:cNvPr>
          <p:cNvSpPr/>
          <p:nvPr/>
        </p:nvSpPr>
        <p:spPr bwMode="auto">
          <a:xfrm>
            <a:off x="7017257" y="2873600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451CB61-8C50-BC45-F928-81A1C4E5EAFE}"/>
              </a:ext>
            </a:extLst>
          </p:cNvPr>
          <p:cNvSpPr/>
          <p:nvPr/>
        </p:nvSpPr>
        <p:spPr bwMode="auto">
          <a:xfrm>
            <a:off x="7015141" y="3363195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971F9A4-C430-1612-61DA-298EC8D6A7BF}"/>
              </a:ext>
            </a:extLst>
          </p:cNvPr>
          <p:cNvSpPr/>
          <p:nvPr/>
        </p:nvSpPr>
        <p:spPr bwMode="auto">
          <a:xfrm>
            <a:off x="7015141" y="3837453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D327F1-B076-3D2B-22EA-554E02546907}"/>
              </a:ext>
            </a:extLst>
          </p:cNvPr>
          <p:cNvSpPr/>
          <p:nvPr/>
        </p:nvSpPr>
        <p:spPr bwMode="auto">
          <a:xfrm>
            <a:off x="7015141" y="4332958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17370AC-816A-F057-50BC-303EAFEA474D}"/>
              </a:ext>
            </a:extLst>
          </p:cNvPr>
          <p:cNvSpPr/>
          <p:nvPr/>
        </p:nvSpPr>
        <p:spPr bwMode="auto">
          <a:xfrm>
            <a:off x="8155547" y="2687203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86092DC-D8EE-67BE-B092-F1F5AE895BC6}"/>
              </a:ext>
            </a:extLst>
          </p:cNvPr>
          <p:cNvSpPr/>
          <p:nvPr/>
        </p:nvSpPr>
        <p:spPr bwMode="auto">
          <a:xfrm>
            <a:off x="8157663" y="3176798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9153916-2F08-F91E-EFE3-C90AD17263E4}"/>
              </a:ext>
            </a:extLst>
          </p:cNvPr>
          <p:cNvSpPr/>
          <p:nvPr/>
        </p:nvSpPr>
        <p:spPr bwMode="auto">
          <a:xfrm>
            <a:off x="8155547" y="3666393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EB5D54-A790-5D74-6CAA-AEFEFD2482F8}"/>
              </a:ext>
            </a:extLst>
          </p:cNvPr>
          <p:cNvSpPr/>
          <p:nvPr/>
        </p:nvSpPr>
        <p:spPr bwMode="auto">
          <a:xfrm>
            <a:off x="8155547" y="4140651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3743B8-B800-C5A4-C48F-82411A7F4A9E}"/>
              </a:ext>
            </a:extLst>
          </p:cNvPr>
          <p:cNvSpPr/>
          <p:nvPr/>
        </p:nvSpPr>
        <p:spPr bwMode="auto">
          <a:xfrm>
            <a:off x="8862289" y="2686614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F23933-6BB5-AF0D-DB52-B9D813BA6BAB}"/>
              </a:ext>
            </a:extLst>
          </p:cNvPr>
          <p:cNvSpPr/>
          <p:nvPr/>
        </p:nvSpPr>
        <p:spPr bwMode="auto">
          <a:xfrm>
            <a:off x="8864405" y="3176209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1F980AC-DA85-C4FB-B6AE-0B7A3C3E5D47}"/>
              </a:ext>
            </a:extLst>
          </p:cNvPr>
          <p:cNvSpPr/>
          <p:nvPr/>
        </p:nvSpPr>
        <p:spPr bwMode="auto">
          <a:xfrm>
            <a:off x="8862289" y="3665804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E88F6CB-D7EB-CF90-57DA-EB335A636BC1}"/>
              </a:ext>
            </a:extLst>
          </p:cNvPr>
          <p:cNvSpPr/>
          <p:nvPr/>
        </p:nvSpPr>
        <p:spPr bwMode="auto">
          <a:xfrm>
            <a:off x="8862289" y="4140062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4F8C45B-8F04-D05B-8AEF-7E531D668E34}"/>
              </a:ext>
            </a:extLst>
          </p:cNvPr>
          <p:cNvSpPr/>
          <p:nvPr/>
        </p:nvSpPr>
        <p:spPr bwMode="auto">
          <a:xfrm>
            <a:off x="9560210" y="2695308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503CE7-A846-9D99-06ED-735724365C6F}"/>
              </a:ext>
            </a:extLst>
          </p:cNvPr>
          <p:cNvSpPr/>
          <p:nvPr/>
        </p:nvSpPr>
        <p:spPr bwMode="auto">
          <a:xfrm>
            <a:off x="9562326" y="3184903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B8D1C51-7F82-1306-C8E4-118C0AFFD06F}"/>
              </a:ext>
            </a:extLst>
          </p:cNvPr>
          <p:cNvSpPr/>
          <p:nvPr/>
        </p:nvSpPr>
        <p:spPr bwMode="auto">
          <a:xfrm>
            <a:off x="9560210" y="3674498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290EE51-21C9-78A1-8C9C-B47F1CF0B450}"/>
              </a:ext>
            </a:extLst>
          </p:cNvPr>
          <p:cNvSpPr/>
          <p:nvPr/>
        </p:nvSpPr>
        <p:spPr bwMode="auto">
          <a:xfrm>
            <a:off x="9560210" y="4148756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4D3746E-01C2-8377-DBEF-56A1C567F586}"/>
              </a:ext>
            </a:extLst>
          </p:cNvPr>
          <p:cNvSpPr/>
          <p:nvPr/>
        </p:nvSpPr>
        <p:spPr bwMode="auto">
          <a:xfrm>
            <a:off x="10569732" y="3401373"/>
            <a:ext cx="365760" cy="36576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0590604" name="TextBox 2120590603">
            <a:extLst>
              <a:ext uri="{FF2B5EF4-FFF2-40B4-BE49-F238E27FC236}">
                <a16:creationId xmlns:a16="http://schemas.microsoft.com/office/drawing/2014/main" id="{4A464C74-4474-E7B8-2783-D420BA4DD186}"/>
              </a:ext>
            </a:extLst>
          </p:cNvPr>
          <p:cNvSpPr txBox="1"/>
          <p:nvPr/>
        </p:nvSpPr>
        <p:spPr bwMode="auto">
          <a:xfrm>
            <a:off x="8511347" y="3351994"/>
            <a:ext cx="575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2118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BB7DC67-0506-01DE-F7FF-7E861B164FC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36314DB4-EE3B-450C-6F52-2C9F9A9A18FD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FB547850-3CA0-B612-38A5-BA915A3CD32A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A9F0F59F-DE9E-CCE4-9B50-B06500CEC059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2F161480-D3FE-BF6A-E9E1-1C4BD8AF3D57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F17858EF-039D-41DB-C11D-0D1FD90FE3E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neural networks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7A02C97E-8A80-CF01-2ADB-5BCBF897C8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43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A93A4906-5228-3C86-C461-49E24103C65C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56F85D6F-7529-9E16-63A3-7236FE6236E2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6C090D42-DE0F-A809-0EFE-9309C1661885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74C6343F-40D0-196D-A269-C06006378F56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562E945B-6884-3988-2DE7-B7428A8256EA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0FD3BBB-F1AC-5694-C535-EEBC1E8237C2}"/>
              </a:ext>
            </a:extLst>
          </p:cNvPr>
          <p:cNvGrpSpPr/>
          <p:nvPr/>
        </p:nvGrpSpPr>
        <p:grpSpPr>
          <a:xfrm>
            <a:off x="1105451" y="3047400"/>
            <a:ext cx="10009112" cy="865631"/>
            <a:chOff x="1105451" y="3047400"/>
            <a:chExt cx="10009112" cy="86563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26DC0BC-A1BC-3BA7-228A-6F16F758AF23}"/>
                </a:ext>
              </a:extLst>
            </p:cNvPr>
            <p:cNvSpPr/>
            <p:nvPr/>
          </p:nvSpPr>
          <p:spPr bwMode="auto">
            <a:xfrm>
              <a:off x="1105451" y="3047400"/>
              <a:ext cx="10009112" cy="865631"/>
            </a:xfrm>
            <a:prstGeom prst="rect">
              <a:avLst/>
            </a:prstGeom>
            <a:solidFill>
              <a:schemeClr val="accent1">
                <a:lumMod val="5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5FF2437-D327-438F-AD07-30D79B86B34D}"/>
                </a:ext>
              </a:extLst>
            </p:cNvPr>
            <p:cNvSpPr txBox="1"/>
            <p:nvPr/>
          </p:nvSpPr>
          <p:spPr bwMode="auto">
            <a:xfrm>
              <a:off x="1307453" y="3165109"/>
              <a:ext cx="957706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b="1" dirty="0"/>
                <a:t>Quantum neural networks (QNNs) </a:t>
              </a:r>
              <a:r>
                <a:rPr lang="en-US" dirty="0"/>
                <a:t>can combine multiple encoding and parametric layers, or even mix with classical layers in hybrid architectures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44453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EB5B4825-CEC2-A767-F4C4-3A0EC759EE6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0B78C9FF-4075-DBE7-38E2-1376B01CCC74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00BF7F85-D3BB-6252-E668-312C37A954BC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AEF421D7-14B7-324A-9A81-B9E1F8E9C342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5ED18D90-C2F2-4A75-5A89-964A38751EC3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8928CFF3-5580-4BEB-7723-AF12890ACDF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Example: quantum neural networks for image classification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51733643-C8D6-0DDB-F987-C4E272DAB5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44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D2D7496C-4A3A-9370-011A-5AE30D824C23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65763955-6442-D98F-BD46-F1C6A7E4057F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3EE99DA1-C030-75B8-6428-36BEF016D7E9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AABF7040-23AF-BE21-19FB-8C38A9F61444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C30460CE-4B9F-8F7E-87E1-95FDBB38DE2D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32C7813-1E72-FA45-CECE-0631FA2CF7D9}"/>
              </a:ext>
            </a:extLst>
          </p:cNvPr>
          <p:cNvGrpSpPr/>
          <p:nvPr/>
        </p:nvGrpSpPr>
        <p:grpSpPr>
          <a:xfrm>
            <a:off x="1091429" y="1231357"/>
            <a:ext cx="10009112" cy="865631"/>
            <a:chOff x="1091429" y="1231357"/>
            <a:chExt cx="10009112" cy="86563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C124F51-53E8-111E-51BF-907702ABAF3C}"/>
                </a:ext>
              </a:extLst>
            </p:cNvPr>
            <p:cNvSpPr/>
            <p:nvPr/>
          </p:nvSpPr>
          <p:spPr bwMode="auto">
            <a:xfrm>
              <a:off x="1091429" y="1231357"/>
              <a:ext cx="10009112" cy="865631"/>
            </a:xfrm>
            <a:prstGeom prst="rect">
              <a:avLst/>
            </a:prstGeom>
            <a:solidFill>
              <a:schemeClr val="accent1">
                <a:lumMod val="5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9913D4-FBB2-0827-28D5-B32B33963748}"/>
                </a:ext>
              </a:extLst>
            </p:cNvPr>
            <p:cNvSpPr txBox="1"/>
            <p:nvPr/>
          </p:nvSpPr>
          <p:spPr bwMode="auto">
            <a:xfrm>
              <a:off x="1293431" y="1349066"/>
              <a:ext cx="957706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b="1" dirty="0"/>
                <a:t>Quantum neural networks (QNNs) </a:t>
              </a:r>
              <a:r>
                <a:rPr lang="en-US" dirty="0"/>
                <a:t>can combine multiple encoding and parametric layers, or even mix with classical layers in hybrid architectures</a:t>
              </a:r>
              <a:endParaRPr lang="en-US" b="1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3A49D5E-CA4B-F8BF-3415-926426056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515" y="2132856"/>
            <a:ext cx="5850753" cy="292053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61B4751-4410-633E-2CF9-371A0D1924A4}"/>
              </a:ext>
            </a:extLst>
          </p:cNvPr>
          <p:cNvSpPr txBox="1"/>
          <p:nvPr/>
        </p:nvSpPr>
        <p:spPr bwMode="auto">
          <a:xfrm>
            <a:off x="6214782" y="4705314"/>
            <a:ext cx="313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dirty="0"/>
              <a:t>In this case, the quantum circuit takes a (classically) convoluted image as input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42F33D-6E93-E8F2-DBB5-30B4D8B5E0D5}"/>
              </a:ext>
            </a:extLst>
          </p:cNvPr>
          <p:cNvSpPr txBox="1"/>
          <p:nvPr/>
        </p:nvSpPr>
        <p:spPr bwMode="auto">
          <a:xfrm>
            <a:off x="1313101" y="5445224"/>
            <a:ext cx="9577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effectLst/>
              </a:rPr>
              <a:t>Sebastianelli, Alessandro, Daniela Alessandra </a:t>
            </a:r>
            <a:r>
              <a:rPr lang="en-US" sz="900" dirty="0" err="1">
                <a:effectLst/>
              </a:rPr>
              <a:t>Zaidenberg</a:t>
            </a:r>
            <a:r>
              <a:rPr lang="en-US" sz="900" dirty="0">
                <a:effectLst/>
              </a:rPr>
              <a:t>, Dario Spiller, Bertrand Le Saux, and Silvia Ullo. “On Circuit-Based Hybrid Quantum Neural Networks for Remote Sensing Imagery Classification.” </a:t>
            </a:r>
            <a:r>
              <a:rPr lang="en-US" sz="900" i="1" dirty="0">
                <a:effectLst/>
              </a:rPr>
              <a:t>IEEE Journal of Selected Topics in Applied Earth Observations and Remote Sensing</a:t>
            </a:r>
            <a:r>
              <a:rPr lang="en-US" sz="900" dirty="0">
                <a:effectLst/>
              </a:rPr>
              <a:t> 15 (2022): 565–80. </a:t>
            </a:r>
            <a:r>
              <a:rPr lang="en-US" sz="900" dirty="0">
                <a:effectLst/>
                <a:hlinkClick r:id="rId4"/>
              </a:rPr>
              <a:t>https://doi.org/10.1109/JSTARS.2021.3134785</a:t>
            </a:r>
            <a:r>
              <a:rPr lang="en-US" sz="90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3895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55EDC34-C319-36F8-4433-723890ADD8D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52098AAF-615C-10BC-4714-0964F5ADA700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2239164A-73F6-8F8A-CB7F-9309755636EC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163C3D3C-2BB1-8270-DC49-7E1A02FFC9AC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009457B2-9AD8-D495-0505-EBBF330ED904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F1C79B6D-CDF3-A935-8D22-5093231DB8E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Some QML approaches in Earth observation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EF5E391B-3B18-6AC1-C609-6C232C8707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45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3DA3DC9A-F406-BF54-CF9B-2951BA3120C0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E05EB237-DB84-A830-CCCA-013B9180C5EE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A4F83ECF-1A49-7DD3-B9F8-69D426BB4D04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2823E2EB-AF35-3221-DD19-4215994354C5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A3AED488-428A-DB27-26B9-264909DE1708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5" name="Rechteck 5">
            <a:extLst>
              <a:ext uri="{FF2B5EF4-FFF2-40B4-BE49-F238E27FC236}">
                <a16:creationId xmlns:a16="http://schemas.microsoft.com/office/drawing/2014/main" id="{10FE880E-3C17-8F61-E510-82DEB4AD8D49}"/>
              </a:ext>
            </a:extLst>
          </p:cNvPr>
          <p:cNvSpPr/>
          <p:nvPr/>
        </p:nvSpPr>
        <p:spPr bwMode="auto">
          <a:xfrm>
            <a:off x="7907770" y="2945914"/>
            <a:ext cx="3523637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0AB746-522E-2216-3022-E91247EE91D6}"/>
              </a:ext>
            </a:extLst>
          </p:cNvPr>
          <p:cNvSpPr txBox="1"/>
          <p:nvPr/>
        </p:nvSpPr>
        <p:spPr bwMode="auto">
          <a:xfrm>
            <a:off x="8133313" y="3090414"/>
            <a:ext cx="3072550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Quantum annealing </a:t>
            </a:r>
            <a:r>
              <a:rPr lang="en-US" dirty="0"/>
              <a:t>for efficient binary and multiclass SVM training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2B2A60-1B41-5256-2E96-292216BD25DB}"/>
              </a:ext>
            </a:extLst>
          </p:cNvPr>
          <p:cNvSpPr txBox="1"/>
          <p:nvPr/>
        </p:nvSpPr>
        <p:spPr bwMode="auto">
          <a:xfrm>
            <a:off x="4240693" y="1480593"/>
            <a:ext cx="3603586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Advanced QNN architectures</a:t>
            </a:r>
            <a:endParaRPr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F159A4-6683-199B-52A3-F22D3EDFEFF6}"/>
              </a:ext>
            </a:extLst>
          </p:cNvPr>
          <p:cNvSpPr txBox="1"/>
          <p:nvPr/>
        </p:nvSpPr>
        <p:spPr bwMode="auto">
          <a:xfrm>
            <a:off x="8019988" y="1474131"/>
            <a:ext cx="3293193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QC for training ML models</a:t>
            </a:r>
            <a:endParaRPr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CA4A9A-D1B9-8254-77E7-A97218304352}"/>
              </a:ext>
            </a:extLst>
          </p:cNvPr>
          <p:cNvSpPr txBox="1"/>
          <p:nvPr/>
        </p:nvSpPr>
        <p:spPr bwMode="auto">
          <a:xfrm>
            <a:off x="755173" y="1480593"/>
            <a:ext cx="3293193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Data preprocessing</a:t>
            </a:r>
            <a:endParaRPr b="1" dirty="0"/>
          </a:p>
        </p:txBody>
      </p:sp>
      <p:sp>
        <p:nvSpPr>
          <p:cNvPr id="17" name="Rechteck 5">
            <a:extLst>
              <a:ext uri="{FF2B5EF4-FFF2-40B4-BE49-F238E27FC236}">
                <a16:creationId xmlns:a16="http://schemas.microsoft.com/office/drawing/2014/main" id="{56EF646A-1748-3D25-A5CD-7E8CC311AC32}"/>
              </a:ext>
            </a:extLst>
          </p:cNvPr>
          <p:cNvSpPr/>
          <p:nvPr/>
        </p:nvSpPr>
        <p:spPr bwMode="auto">
          <a:xfrm>
            <a:off x="4259368" y="2194206"/>
            <a:ext cx="3523637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4D9D7F-51F7-6EE5-1036-F9A2EE81F4FA}"/>
              </a:ext>
            </a:extLst>
          </p:cNvPr>
          <p:cNvSpPr txBox="1"/>
          <p:nvPr/>
        </p:nvSpPr>
        <p:spPr bwMode="auto">
          <a:xfrm>
            <a:off x="4460974" y="2338707"/>
            <a:ext cx="3072550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dirty="0"/>
              <a:t>“</a:t>
            </a:r>
            <a:r>
              <a:rPr lang="en-US" b="1" dirty="0" err="1"/>
              <a:t>Quanvolutional</a:t>
            </a:r>
            <a:r>
              <a:rPr lang="en-US" dirty="0"/>
              <a:t>” layers: convolution can be done by a quantum circuit!</a:t>
            </a:r>
            <a:endParaRPr dirty="0"/>
          </a:p>
        </p:txBody>
      </p:sp>
      <p:sp>
        <p:nvSpPr>
          <p:cNvPr id="19" name="Rechteck 5">
            <a:extLst>
              <a:ext uri="{FF2B5EF4-FFF2-40B4-BE49-F238E27FC236}">
                <a16:creationId xmlns:a16="http://schemas.microsoft.com/office/drawing/2014/main" id="{7E82A5CA-2983-CFCF-4FD1-FE8CE314EEF1}"/>
              </a:ext>
            </a:extLst>
          </p:cNvPr>
          <p:cNvSpPr/>
          <p:nvPr/>
        </p:nvSpPr>
        <p:spPr bwMode="auto">
          <a:xfrm>
            <a:off x="4259368" y="3571414"/>
            <a:ext cx="3523638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9E1B68-D29A-738D-85F7-BCBB4360E269}"/>
              </a:ext>
            </a:extLst>
          </p:cNvPr>
          <p:cNvSpPr txBox="1"/>
          <p:nvPr/>
        </p:nvSpPr>
        <p:spPr bwMode="auto">
          <a:xfrm>
            <a:off x="4336207" y="3864060"/>
            <a:ext cx="3369957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Quantum diffusion models </a:t>
            </a:r>
            <a:r>
              <a:rPr lang="en-US" dirty="0"/>
              <a:t>for synthetic image generation</a:t>
            </a:r>
            <a:endParaRPr b="1" dirty="0"/>
          </a:p>
        </p:txBody>
      </p:sp>
      <p:sp>
        <p:nvSpPr>
          <p:cNvPr id="21" name="Rechteck 5">
            <a:extLst>
              <a:ext uri="{FF2B5EF4-FFF2-40B4-BE49-F238E27FC236}">
                <a16:creationId xmlns:a16="http://schemas.microsoft.com/office/drawing/2014/main" id="{CD1DFC1E-17A0-E980-468B-8A3214DD06BC}"/>
              </a:ext>
            </a:extLst>
          </p:cNvPr>
          <p:cNvSpPr/>
          <p:nvPr/>
        </p:nvSpPr>
        <p:spPr bwMode="auto">
          <a:xfrm>
            <a:off x="601570" y="2194206"/>
            <a:ext cx="3523637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3B31B1-3F2F-C6A5-DDAA-F31B87BA4CB2}"/>
              </a:ext>
            </a:extLst>
          </p:cNvPr>
          <p:cNvSpPr txBox="1"/>
          <p:nvPr/>
        </p:nvSpPr>
        <p:spPr bwMode="auto">
          <a:xfrm>
            <a:off x="601568" y="2459103"/>
            <a:ext cx="3523637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Feature extraction</a:t>
            </a:r>
            <a:r>
              <a:rPr lang="en-US" dirty="0"/>
              <a:t> / </a:t>
            </a:r>
            <a:r>
              <a:rPr lang="en-US" b="1" dirty="0"/>
              <a:t>selection </a:t>
            </a:r>
            <a:r>
              <a:rPr lang="en-US" dirty="0"/>
              <a:t>with quantum circuits / annealing</a:t>
            </a:r>
            <a:endParaRPr b="1" dirty="0"/>
          </a:p>
        </p:txBody>
      </p:sp>
      <p:sp>
        <p:nvSpPr>
          <p:cNvPr id="23" name="Rechteck 5">
            <a:extLst>
              <a:ext uri="{FF2B5EF4-FFF2-40B4-BE49-F238E27FC236}">
                <a16:creationId xmlns:a16="http://schemas.microsoft.com/office/drawing/2014/main" id="{9744C10D-4A66-EBF9-AED8-A3BDCEDF6122}"/>
              </a:ext>
            </a:extLst>
          </p:cNvPr>
          <p:cNvSpPr/>
          <p:nvPr/>
        </p:nvSpPr>
        <p:spPr bwMode="auto">
          <a:xfrm>
            <a:off x="601570" y="3571414"/>
            <a:ext cx="3523638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49F1E1-8B95-F48F-8EA1-37D3C115B3A0}"/>
              </a:ext>
            </a:extLst>
          </p:cNvPr>
          <p:cNvSpPr txBox="1"/>
          <p:nvPr/>
        </p:nvSpPr>
        <p:spPr bwMode="auto">
          <a:xfrm>
            <a:off x="678409" y="3751464"/>
            <a:ext cx="3369957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Specific quantum embeddings </a:t>
            </a:r>
            <a:r>
              <a:rPr lang="en-US" dirty="0"/>
              <a:t>for satellite images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445905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E42F60F8-7E6D-369A-CB94-3A6841A8EFB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406FA352-E9D0-9C19-0592-3007737090C5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9D998901-8B0B-EE5A-B9AE-1E02E17A2DB8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EA605F7E-29F4-696E-E155-11A3463C815C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F71B7F92-F33B-07CC-69A2-B53BDF3A65B4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202C9291-0617-368D-49C3-3AEACC03DEE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Some QML approaches in Earth observation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E60BCB55-573B-25D0-1383-41C8660980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46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2A387007-67D6-5E66-517A-8CB6AE46E1D2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162D00E1-3431-E12D-4C80-91E7B1672766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B65E6488-B713-5F9B-A879-5DB90B5EC485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B4AC37AA-24CB-D15D-FEB8-0CB6E042268C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F9F07C2C-1E95-2C37-B058-FCB20D9BCBFC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938496-ECB1-D6F8-457D-F0BFEFA39DAC}"/>
              </a:ext>
            </a:extLst>
          </p:cNvPr>
          <p:cNvSpPr txBox="1"/>
          <p:nvPr/>
        </p:nvSpPr>
        <p:spPr bwMode="auto">
          <a:xfrm>
            <a:off x="313367" y="1025188"/>
            <a:ext cx="11449049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dirty="0">
                <a:effectLst/>
              </a:rPr>
              <a:t>De Falco, Francesca, Andrea </a:t>
            </a:r>
            <a:r>
              <a:rPr lang="en-US" sz="1200" dirty="0" err="1">
                <a:effectLst/>
              </a:rPr>
              <a:t>Ceschini</a:t>
            </a:r>
            <a:r>
              <a:rPr lang="en-US" sz="1200" dirty="0">
                <a:effectLst/>
              </a:rPr>
              <a:t>, Alessandro Sebastianelli, Bertrand Le Saux, and Massimo Panella. “Quantum Latent Diffusion Models.” </a:t>
            </a:r>
            <a:r>
              <a:rPr lang="en-US" sz="1200" i="1" dirty="0">
                <a:effectLst/>
              </a:rPr>
              <a:t>Quantum Machine Intelligence</a:t>
            </a:r>
            <a:r>
              <a:rPr lang="en-US" sz="1200" dirty="0">
                <a:effectLst/>
              </a:rPr>
              <a:t> 6, no. 2 (November 27, 2024): 85. </a:t>
            </a:r>
            <a:r>
              <a:rPr lang="en-US" sz="1200" dirty="0">
                <a:effectLst/>
                <a:hlinkClick r:id="rId3"/>
              </a:rPr>
              <a:t>https://doi.org/10.1007/s42484-024-00224-6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endParaRPr lang="en-US" sz="1200" dirty="0">
              <a:effectLst/>
            </a:endParaRPr>
          </a:p>
          <a:p>
            <a:pPr>
              <a:buNone/>
            </a:pPr>
            <a:r>
              <a:rPr lang="en-US" sz="1200" dirty="0">
                <a:effectLst/>
              </a:rPr>
              <a:t>Delilbasic, Amer, Bertrand Le Saux, Morris Riedel, Kristel Michielsen, and Gabriele Cavallaro. “A Single-Step Multiclass SVM Based on Quantum Annealing for Remote Sensing Data Classification.” </a:t>
            </a:r>
            <a:r>
              <a:rPr lang="en-US" sz="1200" i="1" dirty="0">
                <a:effectLst/>
              </a:rPr>
              <a:t>IEEE Journal of Selected Topics in Applied Earth Observations and Remote Sensing</a:t>
            </a:r>
            <a:r>
              <a:rPr lang="en-US" sz="1200" dirty="0">
                <a:effectLst/>
              </a:rPr>
              <a:t> 17 (2024): 1434–45. </a:t>
            </a:r>
            <a:r>
              <a:rPr lang="en-US" sz="1200" dirty="0">
                <a:effectLst/>
                <a:hlinkClick r:id="rId4"/>
              </a:rPr>
              <a:t>https://doi.org/10.1109/JSTARS.2023.3336926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endParaRPr lang="en-US" sz="1200" dirty="0">
              <a:effectLst/>
            </a:endParaRPr>
          </a:p>
          <a:p>
            <a:pPr>
              <a:buNone/>
            </a:pPr>
            <a:r>
              <a:rPr lang="en-US" sz="1200" dirty="0">
                <a:effectLst/>
              </a:rPr>
              <a:t>Fan, Fan, </a:t>
            </a:r>
            <a:r>
              <a:rPr lang="en-US" sz="1200" dirty="0" err="1">
                <a:effectLst/>
              </a:rPr>
              <a:t>Yilei</a:t>
            </a:r>
            <a:r>
              <a:rPr lang="en-US" sz="1200" dirty="0">
                <a:effectLst/>
              </a:rPr>
              <a:t> Shi, and Xiao Xiang Zhu. “Earth Observation Data Classification with Quantum-Classical Convolutional Neural Network.” In </a:t>
            </a:r>
            <a:r>
              <a:rPr lang="en-US" sz="1200" i="1" dirty="0">
                <a:effectLst/>
              </a:rPr>
              <a:t>IGARSS 2022 - 2022 IEEE International Geoscience and Remote Sensing Symposium</a:t>
            </a:r>
            <a:r>
              <a:rPr lang="en-US" sz="1200" dirty="0">
                <a:effectLst/>
              </a:rPr>
              <a:t>, 191–94. Kuala Lumpur, Malaysia: IEEE, 2022. </a:t>
            </a:r>
            <a:r>
              <a:rPr lang="en-US" sz="1200" dirty="0">
                <a:effectLst/>
                <a:hlinkClick r:id="rId5"/>
              </a:rPr>
              <a:t>https://doi.org/10.1109/IGARSS46834.2022.9883949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endParaRPr lang="en-US" sz="1200" dirty="0">
              <a:effectLst/>
            </a:endParaRPr>
          </a:p>
          <a:p>
            <a:pPr>
              <a:buNone/>
            </a:pPr>
            <a:r>
              <a:rPr lang="en-US" sz="1200" dirty="0">
                <a:effectLst/>
              </a:rPr>
              <a:t>Miroszewski, Artur, Jakub Mielczarek, Grzegorz </a:t>
            </a:r>
            <a:r>
              <a:rPr lang="en-US" sz="1200" dirty="0" err="1">
                <a:effectLst/>
              </a:rPr>
              <a:t>Czelusta</a:t>
            </a:r>
            <a:r>
              <a:rPr lang="en-US" sz="1200" dirty="0">
                <a:effectLst/>
              </a:rPr>
              <a:t>, Filip Szczepanek, Bartosz Grabowski, Bertrand Le Saux, and Jakub Nalepa. “Detecting Clouds in Multispectral Satellite Images Using Quantum-Kernel Support Vector Machines.” </a:t>
            </a:r>
            <a:r>
              <a:rPr lang="en-US" sz="1200" i="1" dirty="0">
                <a:effectLst/>
              </a:rPr>
              <a:t>IEEE Journal of Selected Topics in Applied Earth Observations and Remote Sensing</a:t>
            </a:r>
            <a:r>
              <a:rPr lang="en-US" sz="1200" dirty="0">
                <a:effectLst/>
              </a:rPr>
              <a:t> 16 (2023): 7601–13. </a:t>
            </a:r>
            <a:r>
              <a:rPr lang="en-US" sz="1200" dirty="0">
                <a:effectLst/>
                <a:hlinkClick r:id="rId6"/>
              </a:rPr>
              <a:t>https://doi.org/10.1109/JSTARS.2023.3304122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endParaRPr lang="en-US" sz="1200" dirty="0">
              <a:effectLst/>
            </a:endParaRPr>
          </a:p>
          <a:p>
            <a:pPr>
              <a:buNone/>
            </a:pPr>
            <a:r>
              <a:rPr lang="en-US" sz="1200" dirty="0">
                <a:effectLst/>
              </a:rPr>
              <a:t>Miroszewski, Artur, Jakub Mielczarek, Filip Szczepanek, Grzegorz </a:t>
            </a:r>
            <a:r>
              <a:rPr lang="en-US" sz="1200" dirty="0" err="1">
                <a:effectLst/>
              </a:rPr>
              <a:t>Czelusta</a:t>
            </a:r>
            <a:r>
              <a:rPr lang="en-US" sz="1200" dirty="0">
                <a:effectLst/>
              </a:rPr>
              <a:t>, Bartosz Grabowski, Bertrand Le Saux, and Jakub Nalepa. “Cloud Detection in Multispectral Satellite Images Using Support Vector Machines with Quantum Kernels.” In </a:t>
            </a:r>
            <a:r>
              <a:rPr lang="en-US" sz="1200" i="1" dirty="0">
                <a:effectLst/>
              </a:rPr>
              <a:t>IGARSS 2023 - 2023 IEEE International Geoscience and Remote Sensing Symposium</a:t>
            </a:r>
            <a:r>
              <a:rPr lang="en-US" sz="1200" dirty="0">
                <a:effectLst/>
              </a:rPr>
              <a:t>, 796–99. Pasadena, CA, USA: IEEE, 2023. </a:t>
            </a:r>
            <a:r>
              <a:rPr lang="en-US" sz="1200" dirty="0">
                <a:effectLst/>
                <a:hlinkClick r:id="rId7"/>
              </a:rPr>
              <a:t>https://doi.org/10.1109/IGARSS52108.2023.10282416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endParaRPr lang="en-US" sz="1200" dirty="0">
              <a:effectLst/>
            </a:endParaRPr>
          </a:p>
          <a:p>
            <a:pPr>
              <a:buNone/>
            </a:pPr>
            <a:r>
              <a:rPr lang="en-US" sz="1200" dirty="0">
                <a:effectLst/>
              </a:rPr>
              <a:t>Otgonbaatar, </a:t>
            </a:r>
            <a:r>
              <a:rPr lang="en-US" sz="1200" dirty="0" err="1">
                <a:effectLst/>
              </a:rPr>
              <a:t>Soronzonbold</a:t>
            </a:r>
            <a:r>
              <a:rPr lang="en-US" sz="1200" dirty="0">
                <a:effectLst/>
              </a:rPr>
              <a:t>, and Mihai Datcu. “A Quantum Annealer for Subset Feature Selection and the Classification of Hyperspectral Images.” </a:t>
            </a:r>
            <a:r>
              <a:rPr lang="en-US" sz="1200" i="1" dirty="0">
                <a:effectLst/>
              </a:rPr>
              <a:t>IEEE Journal of Selected Topics in Applied Earth Observations and Remote Sensing</a:t>
            </a:r>
            <a:r>
              <a:rPr lang="en-US" sz="1200" dirty="0">
                <a:effectLst/>
              </a:rPr>
              <a:t> 14 (2021): 7057–65. </a:t>
            </a:r>
            <a:r>
              <a:rPr lang="en-US" sz="1200" dirty="0">
                <a:effectLst/>
                <a:hlinkClick r:id="rId8"/>
              </a:rPr>
              <a:t>https://doi.org/10.1109/JSTARS.2021.3095377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endParaRPr lang="en-US" sz="1200" dirty="0">
              <a:effectLst/>
            </a:endParaRPr>
          </a:p>
          <a:p>
            <a:pPr>
              <a:buNone/>
            </a:pPr>
            <a:r>
              <a:rPr lang="en-US" sz="1200" dirty="0">
                <a:effectLst/>
              </a:rPr>
              <a:t>Sebastianelli, Alessandro, Francesco Mauro, Giulia </a:t>
            </a:r>
            <a:r>
              <a:rPr lang="en-US" sz="1200" dirty="0" err="1">
                <a:effectLst/>
              </a:rPr>
              <a:t>Ciabatti</a:t>
            </a:r>
            <a:r>
              <a:rPr lang="en-US" sz="1200" dirty="0">
                <a:effectLst/>
              </a:rPr>
              <a:t>, Dario Spiller, Bertrand Le Saux, Paolo Gamba, and Silvia Ullo. “Quanv4EO: Empowering Earth Observation by Means of </a:t>
            </a:r>
            <a:r>
              <a:rPr lang="en-US" sz="1200" dirty="0" err="1">
                <a:effectLst/>
              </a:rPr>
              <a:t>Quanvolutional</a:t>
            </a:r>
            <a:r>
              <a:rPr lang="en-US" sz="1200" dirty="0">
                <a:effectLst/>
              </a:rPr>
              <a:t> Neural Networks.” arXiv, July 24, 2024. </a:t>
            </a:r>
            <a:r>
              <a:rPr lang="en-US" sz="1200" dirty="0">
                <a:effectLst/>
                <a:hlinkClick r:id="rId9"/>
              </a:rPr>
              <a:t>http://arxiv.org/abs/2407.17108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endParaRPr lang="en-US" sz="1200" dirty="0">
              <a:effectLst/>
            </a:endParaRPr>
          </a:p>
          <a:p>
            <a:r>
              <a:rPr lang="en-US" sz="1200" dirty="0">
                <a:effectLst/>
              </a:rPr>
              <a:t>Zollner, Johann Maximilian, Paul Walther, and Martin Werner. “Satellite Image Representations for Quantum Classifiers.” </a:t>
            </a:r>
            <a:r>
              <a:rPr lang="en-US" sz="1200" i="1" dirty="0" err="1">
                <a:effectLst/>
              </a:rPr>
              <a:t>Datenbank</a:t>
            </a:r>
            <a:r>
              <a:rPr lang="en-US" sz="1200" i="1" dirty="0">
                <a:effectLst/>
              </a:rPr>
              <a:t>-Spektrum</a:t>
            </a:r>
            <a:r>
              <a:rPr lang="en-US" sz="1200" dirty="0">
                <a:effectLst/>
              </a:rPr>
              <a:t> 24, no. 1 (March 2024): 33–41. </a:t>
            </a:r>
            <a:r>
              <a:rPr lang="en-US" sz="1200" dirty="0">
                <a:effectLst/>
                <a:hlinkClick r:id="rId10"/>
              </a:rPr>
              <a:t>https://doi.org/10.1007/s13222-024-00464-7</a:t>
            </a:r>
            <a:r>
              <a:rPr lang="en-US" sz="120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3395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9348146" name="Rechteck 5"/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773284615" name="Rechteck 5"/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099758583" name="Rechteck 5"/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724144829" name="Rechteck 5"/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02773863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Why bothering with QML?</a:t>
            </a:r>
          </a:p>
        </p:txBody>
      </p:sp>
      <p:sp>
        <p:nvSpPr>
          <p:cNvPr id="1282881556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47</a:t>
            </a:fld>
            <a:endParaRPr lang="de-DE"/>
          </a:p>
        </p:txBody>
      </p:sp>
      <p:sp>
        <p:nvSpPr>
          <p:cNvPr id="1443719129" name="Rechteck 5"/>
          <p:cNvSpPr/>
          <p:nvPr/>
        </p:nvSpPr>
        <p:spPr bwMode="auto">
          <a:xfrm>
            <a:off x="766202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743646154" name="TextBox 13"/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530744410" name="TextBox 14"/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31330747" name="TextBox 16"/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98A8A293-464E-FC99-2561-A1A4ADDCF4B9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3" name="Rechteck 5">
            <a:extLst>
              <a:ext uri="{FF2B5EF4-FFF2-40B4-BE49-F238E27FC236}">
                <a16:creationId xmlns:a16="http://schemas.microsoft.com/office/drawing/2014/main" id="{B226D049-6AC0-E494-CFC0-97C7A677CDE4}"/>
              </a:ext>
            </a:extLst>
          </p:cNvPr>
          <p:cNvSpPr/>
          <p:nvPr/>
        </p:nvSpPr>
        <p:spPr bwMode="auto">
          <a:xfrm>
            <a:off x="1286991" y="1293903"/>
            <a:ext cx="4244493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D833CA-8BA2-0BE5-A531-0C3C7200C22D}"/>
              </a:ext>
            </a:extLst>
          </p:cNvPr>
          <p:cNvSpPr txBox="1"/>
          <p:nvPr/>
        </p:nvSpPr>
        <p:spPr bwMode="auto">
          <a:xfrm>
            <a:off x="1558605" y="1438404"/>
            <a:ext cx="3723398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dirty="0"/>
              <a:t>Operating in </a:t>
            </a:r>
            <a:r>
              <a:rPr lang="en-US" b="1" dirty="0"/>
              <a:t>exponentially large feature spaces</a:t>
            </a:r>
            <a:r>
              <a:rPr lang="en-US" dirty="0"/>
              <a:t> can provide great expressivity</a:t>
            </a:r>
            <a:endParaRPr dirty="0"/>
          </a:p>
        </p:txBody>
      </p:sp>
      <p:sp>
        <p:nvSpPr>
          <p:cNvPr id="5" name="Rechteck 5">
            <a:extLst>
              <a:ext uri="{FF2B5EF4-FFF2-40B4-BE49-F238E27FC236}">
                <a16:creationId xmlns:a16="http://schemas.microsoft.com/office/drawing/2014/main" id="{B0B28F67-326B-577F-E39B-2D508ACEE9AA}"/>
              </a:ext>
            </a:extLst>
          </p:cNvPr>
          <p:cNvSpPr/>
          <p:nvPr/>
        </p:nvSpPr>
        <p:spPr bwMode="auto">
          <a:xfrm>
            <a:off x="6600056" y="1293903"/>
            <a:ext cx="4244493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8A7E7E-DD0C-E8A4-D575-3ECC9D260C11}"/>
              </a:ext>
            </a:extLst>
          </p:cNvPr>
          <p:cNvSpPr txBox="1"/>
          <p:nvPr/>
        </p:nvSpPr>
        <p:spPr bwMode="auto">
          <a:xfrm>
            <a:off x="6871670" y="1438404"/>
            <a:ext cx="3723398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dirty="0"/>
              <a:t>High-dimensional quantum kernels can be </a:t>
            </a:r>
            <a:r>
              <a:rPr lang="en-US" b="1" dirty="0"/>
              <a:t>impossible to simulate </a:t>
            </a:r>
            <a:r>
              <a:rPr lang="en-US" dirty="0"/>
              <a:t>on classical computers</a:t>
            </a:r>
            <a:endParaRPr dirty="0"/>
          </a:p>
        </p:txBody>
      </p:sp>
      <p:sp>
        <p:nvSpPr>
          <p:cNvPr id="7" name="Rechteck 5">
            <a:extLst>
              <a:ext uri="{FF2B5EF4-FFF2-40B4-BE49-F238E27FC236}">
                <a16:creationId xmlns:a16="http://schemas.microsoft.com/office/drawing/2014/main" id="{5AE83CCA-9BD1-F171-CF6D-A1D1EBB2415A}"/>
              </a:ext>
            </a:extLst>
          </p:cNvPr>
          <p:cNvSpPr/>
          <p:nvPr/>
        </p:nvSpPr>
        <p:spPr bwMode="auto">
          <a:xfrm>
            <a:off x="1286991" y="2886819"/>
            <a:ext cx="4244493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6C1869-032C-F30F-2FAA-54D6600CCCED}"/>
              </a:ext>
            </a:extLst>
          </p:cNvPr>
          <p:cNvSpPr txBox="1"/>
          <p:nvPr/>
        </p:nvSpPr>
        <p:spPr bwMode="auto">
          <a:xfrm>
            <a:off x="1573933" y="3046736"/>
            <a:ext cx="3723398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dirty="0"/>
              <a:t>Generally</a:t>
            </a:r>
            <a:r>
              <a:rPr lang="en-US" b="1" dirty="0"/>
              <a:t> lower number of parameters </a:t>
            </a:r>
            <a:r>
              <a:rPr lang="en-US" dirty="0"/>
              <a:t>compared to classical ML models</a:t>
            </a:r>
            <a:endParaRPr dirty="0"/>
          </a:p>
        </p:txBody>
      </p:sp>
      <p:sp>
        <p:nvSpPr>
          <p:cNvPr id="9" name="Rechteck 5">
            <a:extLst>
              <a:ext uri="{FF2B5EF4-FFF2-40B4-BE49-F238E27FC236}">
                <a16:creationId xmlns:a16="http://schemas.microsoft.com/office/drawing/2014/main" id="{8769448C-50EE-426C-D0EB-7CFBC710F10B}"/>
              </a:ext>
            </a:extLst>
          </p:cNvPr>
          <p:cNvSpPr/>
          <p:nvPr/>
        </p:nvSpPr>
        <p:spPr bwMode="auto">
          <a:xfrm>
            <a:off x="6600056" y="2886819"/>
            <a:ext cx="4244493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287F1A-7607-6752-8735-9AC0E2CBE05F}"/>
              </a:ext>
            </a:extLst>
          </p:cNvPr>
          <p:cNvSpPr txBox="1"/>
          <p:nvPr/>
        </p:nvSpPr>
        <p:spPr bwMode="auto">
          <a:xfrm>
            <a:off x="6886998" y="3046736"/>
            <a:ext cx="3723398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dirty="0"/>
              <a:t>Some </a:t>
            </a:r>
            <a:r>
              <a:rPr lang="en-US" b="1" dirty="0"/>
              <a:t>theoretical guarantees of computational advantage</a:t>
            </a:r>
            <a:r>
              <a:rPr lang="en-US" dirty="0"/>
              <a:t>, e.g., PAC distribution learning</a:t>
            </a:r>
            <a:endParaRPr dirty="0"/>
          </a:p>
        </p:txBody>
      </p:sp>
      <p:sp>
        <p:nvSpPr>
          <p:cNvPr id="11" name="Rechteck 5">
            <a:extLst>
              <a:ext uri="{FF2B5EF4-FFF2-40B4-BE49-F238E27FC236}">
                <a16:creationId xmlns:a16="http://schemas.microsoft.com/office/drawing/2014/main" id="{A8A88EA3-EBBB-9774-2809-D99CF9FE809D}"/>
              </a:ext>
            </a:extLst>
          </p:cNvPr>
          <p:cNvSpPr/>
          <p:nvPr/>
        </p:nvSpPr>
        <p:spPr bwMode="auto">
          <a:xfrm>
            <a:off x="6600056" y="4479735"/>
            <a:ext cx="4244493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17286F-C1FD-1E29-BC5E-18198A99C401}"/>
              </a:ext>
            </a:extLst>
          </p:cNvPr>
          <p:cNvSpPr txBox="1"/>
          <p:nvPr/>
        </p:nvSpPr>
        <p:spPr bwMode="auto">
          <a:xfrm>
            <a:off x="6886998" y="4905110"/>
            <a:ext cx="3723398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dirty="0"/>
              <a:t>It’s </a:t>
            </a:r>
            <a:r>
              <a:rPr lang="en-US" b="1" dirty="0"/>
              <a:t>different </a:t>
            </a:r>
            <a:r>
              <a:rPr lang="en-US" dirty="0"/>
              <a:t>and </a:t>
            </a:r>
            <a:r>
              <a:rPr lang="en-US" b="1" dirty="0"/>
              <a:t>underexplored</a:t>
            </a:r>
            <a:r>
              <a:rPr lang="en-US" dirty="0"/>
              <a:t>!</a:t>
            </a:r>
            <a:endParaRPr dirty="0"/>
          </a:p>
        </p:txBody>
      </p:sp>
      <p:sp>
        <p:nvSpPr>
          <p:cNvPr id="15" name="Rechteck 5">
            <a:extLst>
              <a:ext uri="{FF2B5EF4-FFF2-40B4-BE49-F238E27FC236}">
                <a16:creationId xmlns:a16="http://schemas.microsoft.com/office/drawing/2014/main" id="{AC1A3650-5241-C8F1-E4A6-75F446453075}"/>
              </a:ext>
            </a:extLst>
          </p:cNvPr>
          <p:cNvSpPr/>
          <p:nvPr/>
        </p:nvSpPr>
        <p:spPr bwMode="auto">
          <a:xfrm>
            <a:off x="1286991" y="4479735"/>
            <a:ext cx="4244493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D4632C-6C0F-5A1A-60FC-6F5E6A8DF948}"/>
              </a:ext>
            </a:extLst>
          </p:cNvPr>
          <p:cNvSpPr txBox="1"/>
          <p:nvPr/>
        </p:nvSpPr>
        <p:spPr bwMode="auto">
          <a:xfrm>
            <a:off x="1573933" y="4639652"/>
            <a:ext cx="3723398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dirty="0"/>
              <a:t>Can better fit </a:t>
            </a:r>
            <a:r>
              <a:rPr lang="en-US" b="1" dirty="0"/>
              <a:t>specific types of data </a:t>
            </a:r>
            <a:r>
              <a:rPr lang="en-US" dirty="0"/>
              <a:t>(e.g., complex-valued, certain distributions, quantum)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5" grpId="0" animBg="1"/>
      <p:bldP spid="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CE7E2252-151F-1710-84E6-1497D399456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9348146" name="Rechteck 5">
            <a:extLst>
              <a:ext uri="{FF2B5EF4-FFF2-40B4-BE49-F238E27FC236}">
                <a16:creationId xmlns:a16="http://schemas.microsoft.com/office/drawing/2014/main" id="{A27E2277-F5C9-470F-B7E3-55BC035A4DAA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773284615" name="Rechteck 5">
            <a:extLst>
              <a:ext uri="{FF2B5EF4-FFF2-40B4-BE49-F238E27FC236}">
                <a16:creationId xmlns:a16="http://schemas.microsoft.com/office/drawing/2014/main" id="{9AEC5708-267C-9E9E-EAF4-3D808F439054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099758583" name="Rechteck 5">
            <a:extLst>
              <a:ext uri="{FF2B5EF4-FFF2-40B4-BE49-F238E27FC236}">
                <a16:creationId xmlns:a16="http://schemas.microsoft.com/office/drawing/2014/main" id="{23BD4767-8E21-1B10-DED9-359F7D94D724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724144829" name="Rechteck 5">
            <a:extLst>
              <a:ext uri="{FF2B5EF4-FFF2-40B4-BE49-F238E27FC236}">
                <a16:creationId xmlns:a16="http://schemas.microsoft.com/office/drawing/2014/main" id="{54D25F06-AC2C-B3B9-243B-6FDAAB27910E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02773863" name="Titel 1">
            <a:extLst>
              <a:ext uri="{FF2B5EF4-FFF2-40B4-BE49-F238E27FC236}">
                <a16:creationId xmlns:a16="http://schemas.microsoft.com/office/drawing/2014/main" id="{A4401C5F-55D0-88BC-0630-6978FD35195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Some limitations of QML</a:t>
            </a:r>
          </a:p>
        </p:txBody>
      </p:sp>
      <p:sp>
        <p:nvSpPr>
          <p:cNvPr id="1282881556" name="Slide Number Placeholder 15">
            <a:extLst>
              <a:ext uri="{FF2B5EF4-FFF2-40B4-BE49-F238E27FC236}">
                <a16:creationId xmlns:a16="http://schemas.microsoft.com/office/drawing/2014/main" id="{4E85C005-16B3-AF3F-7048-FB28BA4340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48</a:t>
            </a:fld>
            <a:endParaRPr lang="de-DE"/>
          </a:p>
        </p:txBody>
      </p:sp>
      <p:sp>
        <p:nvSpPr>
          <p:cNvPr id="1443719129" name="Rechteck 5">
            <a:extLst>
              <a:ext uri="{FF2B5EF4-FFF2-40B4-BE49-F238E27FC236}">
                <a16:creationId xmlns:a16="http://schemas.microsoft.com/office/drawing/2014/main" id="{966D6B28-D144-FA7A-4755-B662B376504E}"/>
              </a:ext>
            </a:extLst>
          </p:cNvPr>
          <p:cNvSpPr/>
          <p:nvPr/>
        </p:nvSpPr>
        <p:spPr bwMode="auto">
          <a:xfrm>
            <a:off x="766202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743646154" name="TextBox 13">
            <a:extLst>
              <a:ext uri="{FF2B5EF4-FFF2-40B4-BE49-F238E27FC236}">
                <a16:creationId xmlns:a16="http://schemas.microsoft.com/office/drawing/2014/main" id="{C3EB2C31-00FB-2D90-3500-6DE5FA0CCEBE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530744410" name="TextBox 14">
            <a:extLst>
              <a:ext uri="{FF2B5EF4-FFF2-40B4-BE49-F238E27FC236}">
                <a16:creationId xmlns:a16="http://schemas.microsoft.com/office/drawing/2014/main" id="{1124378E-346A-5A5B-2595-B76F30DB38F8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31330747" name="TextBox 16">
            <a:extLst>
              <a:ext uri="{FF2B5EF4-FFF2-40B4-BE49-F238E27FC236}">
                <a16:creationId xmlns:a16="http://schemas.microsoft.com/office/drawing/2014/main" id="{4D37DF16-05B2-20A0-DDAB-B6B2289D4959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pic>
        <p:nvPicPr>
          <p:cNvPr id="2" name="Picture 1" descr="a dog is going down a slide in the grass">
            <a:extLst>
              <a:ext uri="{FF2B5EF4-FFF2-40B4-BE49-F238E27FC236}">
                <a16:creationId xmlns:a16="http://schemas.microsoft.com/office/drawing/2014/main" id="{440918FD-C4F9-AD9A-6997-0E155552B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415" y="2063545"/>
            <a:ext cx="3328196" cy="279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7">
            <a:extLst>
              <a:ext uri="{FF2B5EF4-FFF2-40B4-BE49-F238E27FC236}">
                <a16:creationId xmlns:a16="http://schemas.microsoft.com/office/drawing/2014/main" id="{605E53DD-60CD-51A2-4BA7-DB959A97834D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5" name="Rechteck 5">
            <a:extLst>
              <a:ext uri="{FF2B5EF4-FFF2-40B4-BE49-F238E27FC236}">
                <a16:creationId xmlns:a16="http://schemas.microsoft.com/office/drawing/2014/main" id="{87487323-BA3C-2793-6042-F754426912EE}"/>
              </a:ext>
            </a:extLst>
          </p:cNvPr>
          <p:cNvSpPr/>
          <p:nvPr/>
        </p:nvSpPr>
        <p:spPr bwMode="auto">
          <a:xfrm>
            <a:off x="731364" y="1148923"/>
            <a:ext cx="6460429" cy="14778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90C82-C324-8C04-AF68-C73DADAA5EFC}"/>
              </a:ext>
            </a:extLst>
          </p:cNvPr>
          <p:cNvSpPr txBox="1"/>
          <p:nvPr/>
        </p:nvSpPr>
        <p:spPr bwMode="auto">
          <a:xfrm>
            <a:off x="1847746" y="1214187"/>
            <a:ext cx="3960440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Implementation on real hardware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5F8544-B8C8-78C5-FADA-A33D78FC6733}"/>
              </a:ext>
            </a:extLst>
          </p:cNvPr>
          <p:cNvSpPr txBox="1"/>
          <p:nvPr/>
        </p:nvSpPr>
        <p:spPr bwMode="auto">
          <a:xfrm>
            <a:off x="947389" y="1773788"/>
            <a:ext cx="6244405" cy="56425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/>
              <a:t>Large-dimensional input data requires high number of qubits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/>
              <a:t>Deep circuits require very low gate error rates</a:t>
            </a:r>
          </a:p>
        </p:txBody>
      </p:sp>
      <p:sp>
        <p:nvSpPr>
          <p:cNvPr id="8" name="Rechteck 5">
            <a:extLst>
              <a:ext uri="{FF2B5EF4-FFF2-40B4-BE49-F238E27FC236}">
                <a16:creationId xmlns:a16="http://schemas.microsoft.com/office/drawing/2014/main" id="{379EAE27-B036-1BC6-D525-286AF875BD43}"/>
              </a:ext>
            </a:extLst>
          </p:cNvPr>
          <p:cNvSpPr/>
          <p:nvPr/>
        </p:nvSpPr>
        <p:spPr bwMode="auto">
          <a:xfrm>
            <a:off x="743938" y="2787781"/>
            <a:ext cx="6447855" cy="14778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D6CAC1-9D08-0255-55E7-66CE723B6584}"/>
              </a:ext>
            </a:extLst>
          </p:cNvPr>
          <p:cNvSpPr txBox="1"/>
          <p:nvPr/>
        </p:nvSpPr>
        <p:spPr bwMode="auto">
          <a:xfrm>
            <a:off x="1860319" y="2853045"/>
            <a:ext cx="3960440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Kernel value concentration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7DC949-772D-F0C4-DBD8-30723B211DB3}"/>
              </a:ext>
            </a:extLst>
          </p:cNvPr>
          <p:cNvSpPr txBox="1"/>
          <p:nvPr/>
        </p:nvSpPr>
        <p:spPr bwMode="auto">
          <a:xfrm>
            <a:off x="947389" y="3316937"/>
            <a:ext cx="6108107" cy="8002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1600" dirty="0"/>
              <a:t>For large-dimensional input data, quantum kernel values tend to concentrate to a single value, making them undistinguishable between different pairs of examples</a:t>
            </a:r>
          </a:p>
        </p:txBody>
      </p:sp>
      <p:sp>
        <p:nvSpPr>
          <p:cNvPr id="11" name="Rechteck 5">
            <a:extLst>
              <a:ext uri="{FF2B5EF4-FFF2-40B4-BE49-F238E27FC236}">
                <a16:creationId xmlns:a16="http://schemas.microsoft.com/office/drawing/2014/main" id="{2C0D4272-800B-EAF2-8779-DE495288EEE8}"/>
              </a:ext>
            </a:extLst>
          </p:cNvPr>
          <p:cNvSpPr/>
          <p:nvPr/>
        </p:nvSpPr>
        <p:spPr bwMode="auto">
          <a:xfrm>
            <a:off x="748651" y="4408097"/>
            <a:ext cx="6447855" cy="14778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DC5442-4C85-0E84-C3ED-114BBD7BB908}"/>
              </a:ext>
            </a:extLst>
          </p:cNvPr>
          <p:cNvSpPr txBox="1"/>
          <p:nvPr/>
        </p:nvSpPr>
        <p:spPr bwMode="auto">
          <a:xfrm>
            <a:off x="1865032" y="4473361"/>
            <a:ext cx="3960440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Barren plateaus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961B7A-FF8E-B394-EFFF-79FBE7B5EC03}"/>
              </a:ext>
            </a:extLst>
          </p:cNvPr>
          <p:cNvSpPr txBox="1"/>
          <p:nvPr/>
        </p:nvSpPr>
        <p:spPr bwMode="auto">
          <a:xfrm>
            <a:off x="947389" y="5020493"/>
            <a:ext cx="6108107" cy="56425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1600" dirty="0"/>
              <a:t>For deep quantum neural networks, gradients tend to zero, making training impossible</a:t>
            </a:r>
          </a:p>
        </p:txBody>
      </p:sp>
    </p:spTree>
    <p:extLst>
      <p:ext uri="{BB962C8B-B14F-4D97-AF65-F5344CB8AC3E}">
        <p14:creationId xmlns:p14="http://schemas.microsoft.com/office/powerpoint/2010/main" val="361994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 animBg="1"/>
      <p:bldP spid="9" grpId="0"/>
      <p:bldP spid="10" grpId="0"/>
      <p:bldP spid="11" grpId="0" animBg="1"/>
      <p:bldP spid="12" grpId="0"/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FC065749-65D9-D1F6-02E8-6E13198D3F2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2773863" name="Titel 1">
            <a:extLst>
              <a:ext uri="{FF2B5EF4-FFF2-40B4-BE49-F238E27FC236}">
                <a16:creationId xmlns:a16="http://schemas.microsoft.com/office/drawing/2014/main" id="{51F1DC97-CF1F-D233-11FA-9212FD2E279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Questions?</a:t>
            </a:r>
          </a:p>
        </p:txBody>
      </p:sp>
      <p:sp>
        <p:nvSpPr>
          <p:cNvPr id="1282881556" name="Slide Number Placeholder 15">
            <a:extLst>
              <a:ext uri="{FF2B5EF4-FFF2-40B4-BE49-F238E27FC236}">
                <a16:creationId xmlns:a16="http://schemas.microsoft.com/office/drawing/2014/main" id="{D441AE6F-F0AC-AD3D-53CA-49263CC6C0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49</a:t>
            </a:fld>
            <a:endParaRPr lang="de-DE"/>
          </a:p>
        </p:txBody>
      </p:sp>
      <p:sp>
        <p:nvSpPr>
          <p:cNvPr id="4" name="Rechteck 5">
            <a:extLst>
              <a:ext uri="{FF2B5EF4-FFF2-40B4-BE49-F238E27FC236}">
                <a16:creationId xmlns:a16="http://schemas.microsoft.com/office/drawing/2014/main" id="{4751774C-E68E-81F3-BB7A-68B9869D7ADA}"/>
              </a:ext>
            </a:extLst>
          </p:cNvPr>
          <p:cNvSpPr/>
          <p:nvPr/>
        </p:nvSpPr>
        <p:spPr>
          <a:xfrm>
            <a:off x="3215680" y="1268760"/>
            <a:ext cx="5976664" cy="19172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/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E6E96B-D0C4-0072-FE76-FA1F02C50EEA}"/>
              </a:ext>
            </a:extLst>
          </p:cNvPr>
          <p:cNvSpPr txBox="1"/>
          <p:nvPr/>
        </p:nvSpPr>
        <p:spPr>
          <a:xfrm>
            <a:off x="5087888" y="1434995"/>
            <a:ext cx="424847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en-US" sz="1600" b="1" dirty="0"/>
              <a:t>Amer Delilbasic</a:t>
            </a:r>
            <a:br>
              <a:rPr lang="en-US" sz="1600" b="1" dirty="0"/>
            </a:br>
            <a:r>
              <a:rPr lang="en-US" sz="1400" b="1" dirty="0"/>
              <a:t>Doctoral Researcher</a:t>
            </a:r>
          </a:p>
          <a:p>
            <a:pPr algn="l">
              <a:lnSpc>
                <a:spcPct val="95000"/>
              </a:lnSpc>
            </a:pPr>
            <a:r>
              <a:rPr lang="en-US" sz="1400" dirty="0"/>
              <a:t>Jülich Supercomputing Centre, FZJ, Germany </a:t>
            </a:r>
          </a:p>
          <a:p>
            <a:pPr algn="l">
              <a:lnSpc>
                <a:spcPct val="95000"/>
              </a:lnSpc>
            </a:pPr>
            <a:r>
              <a:rPr lang="en-US" sz="1400" dirty="0"/>
              <a:t>University of Iceland, Iceland</a:t>
            </a:r>
          </a:p>
          <a:p>
            <a:pPr algn="l">
              <a:lnSpc>
                <a:spcPct val="95000"/>
              </a:lnSpc>
            </a:pPr>
            <a:endParaRPr lang="en-US" sz="1400" dirty="0"/>
          </a:p>
          <a:p>
            <a:pPr algn="l">
              <a:lnSpc>
                <a:spcPct val="95000"/>
              </a:lnSpc>
            </a:pPr>
            <a:r>
              <a:rPr lang="en-US" sz="1400" dirty="0">
                <a:hlinkClick r:id="rId3"/>
              </a:rPr>
              <a:t>a.delilbasic@fz-juelich.de</a:t>
            </a:r>
            <a:endParaRPr lang="en-US" sz="1400" dirty="0"/>
          </a:p>
          <a:p>
            <a:pPr algn="l">
              <a:lnSpc>
                <a:spcPct val="95000"/>
              </a:lnSpc>
            </a:pPr>
            <a:r>
              <a:rPr lang="en-US" sz="1400" dirty="0">
                <a:hlinkClick r:id="rId4"/>
              </a:rPr>
              <a:t>linkedin.com/in/delilbasic</a:t>
            </a:r>
            <a:endParaRPr lang="en-US" sz="1400" dirty="0"/>
          </a:p>
        </p:txBody>
      </p:sp>
      <p:pic>
        <p:nvPicPr>
          <p:cNvPr id="8" name="Picture 7" descr="A person in a blue sweater&#10;&#10;AI-generated content may be incorrect.">
            <a:extLst>
              <a:ext uri="{FF2B5EF4-FFF2-40B4-BE49-F238E27FC236}">
                <a16:creationId xmlns:a16="http://schemas.microsoft.com/office/drawing/2014/main" id="{159B34CC-6995-643F-C7CE-FF048397E9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358" y="1515910"/>
            <a:ext cx="1417941" cy="1417941"/>
          </a:xfrm>
          <a:prstGeom prst="rect">
            <a:avLst/>
          </a:prstGeom>
        </p:spPr>
      </p:pic>
      <p:sp>
        <p:nvSpPr>
          <p:cNvPr id="2" name="Rechteck 5">
            <a:extLst>
              <a:ext uri="{FF2B5EF4-FFF2-40B4-BE49-F238E27FC236}">
                <a16:creationId xmlns:a16="http://schemas.microsoft.com/office/drawing/2014/main" id="{6E822C29-CD7F-1DC3-D6B1-3AF094FF828F}"/>
              </a:ext>
            </a:extLst>
          </p:cNvPr>
          <p:cNvSpPr/>
          <p:nvPr/>
        </p:nvSpPr>
        <p:spPr>
          <a:xfrm>
            <a:off x="3195697" y="3352229"/>
            <a:ext cx="5976664" cy="19172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/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4A4421-9BFF-58E6-2D04-A00D2F05B1AF}"/>
              </a:ext>
            </a:extLst>
          </p:cNvPr>
          <p:cNvSpPr txBox="1"/>
          <p:nvPr/>
        </p:nvSpPr>
        <p:spPr>
          <a:xfrm>
            <a:off x="5067905" y="3518464"/>
            <a:ext cx="4248472" cy="1174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en-US" sz="1600" b="1" dirty="0"/>
              <a:t>Artur Miroszewski</a:t>
            </a:r>
          </a:p>
          <a:p>
            <a:pPr algn="l">
              <a:lnSpc>
                <a:spcPct val="95000"/>
              </a:lnSpc>
            </a:pPr>
            <a:r>
              <a:rPr lang="en-US" sz="1600" b="1" dirty="0" err="1"/>
              <a:t>Post</a:t>
            </a:r>
            <a:r>
              <a:rPr lang="en-US" sz="1400" b="1" dirty="0" err="1"/>
              <a:t>Doctoral</a:t>
            </a:r>
            <a:r>
              <a:rPr lang="en-US" sz="1400" b="1" dirty="0"/>
              <a:t> Researcher</a:t>
            </a:r>
          </a:p>
          <a:p>
            <a:pPr algn="l">
              <a:lnSpc>
                <a:spcPct val="95000"/>
              </a:lnSpc>
            </a:pPr>
            <a:r>
              <a:rPr lang="en-US" sz="1400" dirty="0"/>
              <a:t>Jagiellonian university, Kraków, Poland</a:t>
            </a:r>
          </a:p>
          <a:p>
            <a:pPr algn="l">
              <a:lnSpc>
                <a:spcPct val="95000"/>
              </a:lnSpc>
            </a:pPr>
            <a:endParaRPr lang="en-US" sz="1400" dirty="0"/>
          </a:p>
          <a:p>
            <a:pPr algn="l">
              <a:lnSpc>
                <a:spcPct val="95000"/>
              </a:lnSpc>
            </a:pPr>
            <a:r>
              <a:rPr lang="en-US" sz="1400" dirty="0" err="1">
                <a:hlinkClick r:id="rId6"/>
              </a:rPr>
              <a:t>artur.miroszewski@uj.edu.pl</a:t>
            </a:r>
            <a:endParaRPr lang="en-US" sz="1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24BD04-C173-A8D8-245D-355962E1A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358" y="3601875"/>
            <a:ext cx="1417941" cy="141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09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C84CB69-17F7-9B1E-27F5-E41BF361A5D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D92A387-3519-4650-993B-244B3AFB6B27}"/>
              </a:ext>
            </a:extLst>
          </p:cNvPr>
          <p:cNvSpPr/>
          <p:nvPr/>
        </p:nvSpPr>
        <p:spPr bwMode="auto">
          <a:xfrm>
            <a:off x="191344" y="1483043"/>
            <a:ext cx="11737304" cy="40341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1310799299" name="Titel 1">
            <a:extLst>
              <a:ext uri="{FF2B5EF4-FFF2-40B4-BE49-F238E27FC236}">
                <a16:creationId xmlns:a16="http://schemas.microsoft.com/office/drawing/2014/main" id="{53966C3B-BDF5-73A1-4BA5-580A88EBBC3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r>
              <a:rPr lang="en-GB" sz="2800" dirty="0"/>
              <a:t> What Is Quantum Computing?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EE1E5AFF-49CC-1CA4-7F61-8D3967CD46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5</a:t>
            </a:fld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E8000E-3BE0-2820-2BFA-01DD3A03FEC8}"/>
              </a:ext>
            </a:extLst>
          </p:cNvPr>
          <p:cNvSpPr txBox="1"/>
          <p:nvPr/>
        </p:nvSpPr>
        <p:spPr bwMode="auto">
          <a:xfrm>
            <a:off x="371364" y="836712"/>
            <a:ext cx="11460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Quantum computing is a model of computation that processes information using the laws of quantum mechanics, rather than classical physics.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21CB67-E32F-4AFC-EBA7-53B13BE3CA14}"/>
              </a:ext>
            </a:extLst>
          </p:cNvPr>
          <p:cNvSpPr txBox="1"/>
          <p:nvPr/>
        </p:nvSpPr>
        <p:spPr bwMode="auto">
          <a:xfrm>
            <a:off x="371364" y="1493440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b="1" dirty="0"/>
              <a:t>Classical Computing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EB075C-5CBF-8DE4-E7EE-01E5F456DF3B}"/>
              </a:ext>
            </a:extLst>
          </p:cNvPr>
          <p:cNvSpPr txBox="1"/>
          <p:nvPr/>
        </p:nvSpPr>
        <p:spPr bwMode="auto">
          <a:xfrm>
            <a:off x="6600056" y="1484784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b="1" dirty="0"/>
              <a:t>Quantum Computing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602C08-70BD-E2A8-AA72-451793C51AE5}"/>
              </a:ext>
            </a:extLst>
          </p:cNvPr>
          <p:cNvSpPr txBox="1"/>
          <p:nvPr/>
        </p:nvSpPr>
        <p:spPr bwMode="auto">
          <a:xfrm>
            <a:off x="371364" y="1854116"/>
            <a:ext cx="4316798" cy="2533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Collective behaviour of vast numbers of electrons (e.g. electrical current)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Information unit: bit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Gates: transistor switching gates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Deterministic manipulation of definite logical states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0392E7-B989-B589-69AD-71FD8214E135}"/>
              </a:ext>
            </a:extLst>
          </p:cNvPr>
          <p:cNvSpPr txBox="1"/>
          <p:nvPr/>
        </p:nvSpPr>
        <p:spPr bwMode="auto">
          <a:xfrm>
            <a:off x="6780076" y="1844824"/>
            <a:ext cx="4140460" cy="2949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Properties of individual quantum systems (e.g. single electrons)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Information unit: qubit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Gates: unitary operations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Evolution exploring multiple logical states simultaneously. Probabilistic measurement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5F4D3E-F400-2327-80A0-2B19A0C9A945}"/>
              </a:ext>
            </a:extLst>
          </p:cNvPr>
          <p:cNvSpPr txBox="1"/>
          <p:nvPr/>
        </p:nvSpPr>
        <p:spPr bwMode="auto">
          <a:xfrm>
            <a:off x="191344" y="5469031"/>
            <a:ext cx="9649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Classical computing interprets macroscopic electrical signals, while quantum computing manipulates the microscopic quantum states of individual particles.</a:t>
            </a:r>
            <a:endParaRPr lang="en-GB" dirty="0"/>
          </a:p>
          <a:p>
            <a:r>
              <a:rPr lang="en-GB" b="1" dirty="0"/>
              <a:t>This shift in the physical substrate enables new computational capabilities.</a:t>
            </a:r>
          </a:p>
          <a:p>
            <a:endParaRPr lang="en-PL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3473B36-2DF7-12E3-EBBA-DC63EE24CD00}"/>
              </a:ext>
            </a:extLst>
          </p:cNvPr>
          <p:cNvCxnSpPr>
            <a:cxnSpLocks/>
          </p:cNvCxnSpPr>
          <p:nvPr/>
        </p:nvCxnSpPr>
        <p:spPr bwMode="auto">
          <a:xfrm>
            <a:off x="335360" y="2708920"/>
            <a:ext cx="1119724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64EE78-FF96-DB27-D8F5-7333491EB7E6}"/>
              </a:ext>
            </a:extLst>
          </p:cNvPr>
          <p:cNvCxnSpPr>
            <a:cxnSpLocks/>
          </p:cNvCxnSpPr>
          <p:nvPr/>
        </p:nvCxnSpPr>
        <p:spPr bwMode="auto">
          <a:xfrm>
            <a:off x="335360" y="3140968"/>
            <a:ext cx="1119724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6FA301-143E-6562-97D8-440701F4C4A2}"/>
              </a:ext>
            </a:extLst>
          </p:cNvPr>
          <p:cNvCxnSpPr>
            <a:cxnSpLocks/>
          </p:cNvCxnSpPr>
          <p:nvPr/>
        </p:nvCxnSpPr>
        <p:spPr bwMode="auto">
          <a:xfrm>
            <a:off x="299356" y="3573016"/>
            <a:ext cx="1119724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C7B0906-90B5-08E2-7347-29CDA2FC6518}"/>
              </a:ext>
            </a:extLst>
          </p:cNvPr>
          <p:cNvCxnSpPr>
            <a:cxnSpLocks/>
          </p:cNvCxnSpPr>
          <p:nvPr/>
        </p:nvCxnSpPr>
        <p:spPr bwMode="auto">
          <a:xfrm>
            <a:off x="263352" y="1916832"/>
            <a:ext cx="1119724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0D3CB14C-DAB2-B089-4FF2-FFCD6AA3E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67335" y="4653136"/>
            <a:ext cx="680393" cy="680393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42A6C10F-DCA4-ACEE-E245-0EC4270BDA7E}"/>
              </a:ext>
            </a:extLst>
          </p:cNvPr>
          <p:cNvSpPr/>
          <p:nvPr/>
        </p:nvSpPr>
        <p:spPr bwMode="auto">
          <a:xfrm>
            <a:off x="1487488" y="479715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A8130A5-9636-B945-E064-B8305B8F0804}"/>
              </a:ext>
            </a:extLst>
          </p:cNvPr>
          <p:cNvSpPr/>
          <p:nvPr/>
        </p:nvSpPr>
        <p:spPr bwMode="auto">
          <a:xfrm>
            <a:off x="1775520" y="494955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C7FD376-D3FD-7E76-DEB3-7C08EB224C9A}"/>
              </a:ext>
            </a:extLst>
          </p:cNvPr>
          <p:cNvSpPr/>
          <p:nvPr/>
        </p:nvSpPr>
        <p:spPr bwMode="auto">
          <a:xfrm>
            <a:off x="1991544" y="4725144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5F1EDC9-7B69-64AD-9584-591DD915D34D}"/>
              </a:ext>
            </a:extLst>
          </p:cNvPr>
          <p:cNvSpPr/>
          <p:nvPr/>
        </p:nvSpPr>
        <p:spPr bwMode="auto">
          <a:xfrm>
            <a:off x="1487488" y="515719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C1FA87C-5276-4A1C-9356-FF9C5F864D3C}"/>
              </a:ext>
            </a:extLst>
          </p:cNvPr>
          <p:cNvSpPr/>
          <p:nvPr/>
        </p:nvSpPr>
        <p:spPr bwMode="auto">
          <a:xfrm>
            <a:off x="1775520" y="5301208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2B68EA6-36DD-F525-E874-9764552B9248}"/>
              </a:ext>
            </a:extLst>
          </p:cNvPr>
          <p:cNvSpPr/>
          <p:nvPr/>
        </p:nvSpPr>
        <p:spPr bwMode="auto">
          <a:xfrm>
            <a:off x="2207568" y="4869160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CBA8585-45D6-3E83-A54B-D7FEE2C57AB6}"/>
              </a:ext>
            </a:extLst>
          </p:cNvPr>
          <p:cNvSpPr/>
          <p:nvPr/>
        </p:nvSpPr>
        <p:spPr bwMode="auto">
          <a:xfrm>
            <a:off x="1991544" y="5013176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F02501D-65B2-8361-02B8-D9623C0B7D11}"/>
              </a:ext>
            </a:extLst>
          </p:cNvPr>
          <p:cNvSpPr/>
          <p:nvPr/>
        </p:nvSpPr>
        <p:spPr bwMode="auto">
          <a:xfrm>
            <a:off x="2063552" y="5301208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849AC89-E54F-86E9-2A4C-33709A4B5B3F}"/>
              </a:ext>
            </a:extLst>
          </p:cNvPr>
          <p:cNvSpPr/>
          <p:nvPr/>
        </p:nvSpPr>
        <p:spPr bwMode="auto">
          <a:xfrm>
            <a:off x="2351584" y="515719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8FF29FF-355C-4C13-88A1-26A8CC1F47A2}"/>
              </a:ext>
            </a:extLst>
          </p:cNvPr>
          <p:cNvSpPr/>
          <p:nvPr/>
        </p:nvSpPr>
        <p:spPr bwMode="auto">
          <a:xfrm>
            <a:off x="1775520" y="4653136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3CFDCF4-49CE-F751-94D9-11131515F6BC}"/>
              </a:ext>
            </a:extLst>
          </p:cNvPr>
          <p:cNvSpPr/>
          <p:nvPr/>
        </p:nvSpPr>
        <p:spPr bwMode="auto">
          <a:xfrm>
            <a:off x="1199456" y="4941168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94E33E15-3FB0-DA4F-5383-943DDF70E8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3839" y="4653136"/>
            <a:ext cx="680393" cy="680393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BCBFCAA2-DD93-300E-9296-1CF9F145CB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44272" y="4653136"/>
            <a:ext cx="680393" cy="680393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91738AB9-B6DB-6F48-19EE-5DB1A5F8D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84705" y="4653136"/>
            <a:ext cx="680393" cy="680393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2806E56F-A346-D2E9-11CE-0B718A00E0C8}"/>
              </a:ext>
            </a:extLst>
          </p:cNvPr>
          <p:cNvSpPr/>
          <p:nvPr/>
        </p:nvSpPr>
        <p:spPr bwMode="auto">
          <a:xfrm>
            <a:off x="7320136" y="5013176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D4F3698-B030-80D9-8795-B7FF54777100}"/>
              </a:ext>
            </a:extLst>
          </p:cNvPr>
          <p:cNvSpPr/>
          <p:nvPr/>
        </p:nvSpPr>
        <p:spPr bwMode="auto">
          <a:xfrm>
            <a:off x="8472264" y="5085184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65C6623-FA61-0EF0-79D7-02BCBEA79915}"/>
              </a:ext>
            </a:extLst>
          </p:cNvPr>
          <p:cNvSpPr/>
          <p:nvPr/>
        </p:nvSpPr>
        <p:spPr bwMode="auto">
          <a:xfrm>
            <a:off x="9552384" y="5085184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79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4908734-E478-6165-F2B2-E2B132C79429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2881556" name="Slide Number Placeholder 15">
            <a:extLst>
              <a:ext uri="{FF2B5EF4-FFF2-40B4-BE49-F238E27FC236}">
                <a16:creationId xmlns:a16="http://schemas.microsoft.com/office/drawing/2014/main" id="{37C097E6-3EAD-0A57-A747-987B970E78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50</a:t>
            </a:fld>
            <a:endParaRPr lang="de-DE"/>
          </a:p>
        </p:txBody>
      </p:sp>
      <p:pic>
        <p:nvPicPr>
          <p:cNvPr id="9" name="Picture 8" descr="A logo with blue text&#10;&#10;AI-generated content may be incorrect.">
            <a:extLst>
              <a:ext uri="{FF2B5EF4-FFF2-40B4-BE49-F238E27FC236}">
                <a16:creationId xmlns:a16="http://schemas.microsoft.com/office/drawing/2014/main" id="{28F567B4-1B91-488C-6175-CE7F62E47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0"/>
            <a:ext cx="7772400" cy="3795117"/>
          </a:xfrm>
          <a:prstGeom prst="rect">
            <a:avLst/>
          </a:prstGeom>
        </p:spPr>
      </p:pic>
      <p:pic>
        <p:nvPicPr>
          <p:cNvPr id="10" name="Picture 9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0578E039-BA1C-A23A-A565-4575A8308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0932" y="3795117"/>
            <a:ext cx="3002279" cy="300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76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470A71-330F-ABEB-D567-7F9C1103B57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B48687C8-B2BF-6972-42D4-E86548F0BA4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Computation as a physical process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DA95EE3A-47A8-6A10-466B-68A798DFA9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6</a:t>
            </a:fld>
            <a:endParaRPr lang="de-DE"/>
          </a:p>
        </p:txBody>
      </p:sp>
      <p:pic>
        <p:nvPicPr>
          <p:cNvPr id="4098" name="Picture 2" descr="Water glass Images - Free Download on Freepik">
            <a:extLst>
              <a:ext uri="{FF2B5EF4-FFF2-40B4-BE49-F238E27FC236}">
                <a16:creationId xmlns:a16="http://schemas.microsoft.com/office/drawing/2014/main" id="{C91DFA84-A84C-818E-0197-F44D388CE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4" y="1603443"/>
            <a:ext cx="3564061" cy="3651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996946-41EC-11C4-0B50-602BC5A4188E}"/>
              </a:ext>
            </a:extLst>
          </p:cNvPr>
          <p:cNvSpPr txBox="1"/>
          <p:nvPr/>
        </p:nvSpPr>
        <p:spPr bwMode="auto">
          <a:xfrm>
            <a:off x="4583832" y="119675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Glass of water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F238CE-97ED-6EA0-333E-D838DC86E3EF}"/>
              </a:ext>
            </a:extLst>
          </p:cNvPr>
          <p:cNvSpPr txBox="1"/>
          <p:nvPr/>
        </p:nvSpPr>
        <p:spPr bwMode="auto">
          <a:xfrm>
            <a:off x="9768407" y="1196752"/>
            <a:ext cx="2040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Quantum systems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2D881-703A-32F3-414D-976BC2368818}"/>
              </a:ext>
            </a:extLst>
          </p:cNvPr>
          <p:cNvSpPr txBox="1"/>
          <p:nvPr/>
        </p:nvSpPr>
        <p:spPr bwMode="auto">
          <a:xfrm>
            <a:off x="6240016" y="1603443"/>
            <a:ext cx="36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Macrosystem</a:t>
            </a:r>
          </a:p>
          <a:p>
            <a:r>
              <a:rPr lang="en-PL" dirty="0"/>
              <a:t>Microsystem</a:t>
            </a:r>
          </a:p>
          <a:p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15861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64158C7D-A8F2-688B-27BE-3A32D9D364E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734C9C-D569-C85B-9E44-CD9DB3131339}"/>
              </a:ext>
            </a:extLst>
          </p:cNvPr>
          <p:cNvSpPr/>
          <p:nvPr/>
        </p:nvSpPr>
        <p:spPr bwMode="auto">
          <a:xfrm>
            <a:off x="8328248" y="1009747"/>
            <a:ext cx="3024336" cy="4752528"/>
          </a:xfrm>
          <a:prstGeom prst="rect">
            <a:avLst/>
          </a:prstGeom>
          <a:solidFill>
            <a:srgbClr val="F7BFC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45804D-F32B-F3CE-78F9-9402A0B9A427}"/>
              </a:ext>
            </a:extLst>
          </p:cNvPr>
          <p:cNvSpPr/>
          <p:nvPr/>
        </p:nvSpPr>
        <p:spPr bwMode="auto">
          <a:xfrm>
            <a:off x="839416" y="1009747"/>
            <a:ext cx="7488832" cy="4752528"/>
          </a:xfrm>
          <a:prstGeom prst="rect">
            <a:avLst/>
          </a:prstGeom>
          <a:solidFill>
            <a:srgbClr val="B0DCF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1310799299" name="Titel 1">
            <a:extLst>
              <a:ext uri="{FF2B5EF4-FFF2-40B4-BE49-F238E27FC236}">
                <a16:creationId xmlns:a16="http://schemas.microsoft.com/office/drawing/2014/main" id="{949A0191-5816-66E4-CA61-89D46482EAF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computation split: computing &amp; measurement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932B381E-C2D6-D96B-DE6C-44FB2B3EC3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7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B40F10-DC89-11A9-69C3-E53D08CD4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772" y="1336233"/>
            <a:ext cx="5688587" cy="409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F5FA8B-9718-20C2-6881-29FDF8FFB7B0}"/>
              </a:ext>
            </a:extLst>
          </p:cNvPr>
          <p:cNvSpPr txBox="1"/>
          <p:nvPr/>
        </p:nvSpPr>
        <p:spPr bwMode="auto">
          <a:xfrm rot="5400000">
            <a:off x="8798156" y="2561999"/>
            <a:ext cx="27676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4500" dirty="0"/>
              <a:t>Classical World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366F9B-42AA-6AAF-4EBD-B75A3C7A16A3}"/>
              </a:ext>
            </a:extLst>
          </p:cNvPr>
          <p:cNvSpPr txBox="1"/>
          <p:nvPr/>
        </p:nvSpPr>
        <p:spPr bwMode="auto">
          <a:xfrm rot="16200000">
            <a:off x="454834" y="2439215"/>
            <a:ext cx="322702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4500" dirty="0"/>
              <a:t>Quantum Information Processing</a:t>
            </a:r>
          </a:p>
        </p:txBody>
      </p:sp>
    </p:spTree>
    <p:extLst>
      <p:ext uri="{BB962C8B-B14F-4D97-AF65-F5344CB8AC3E}">
        <p14:creationId xmlns:p14="http://schemas.microsoft.com/office/powerpoint/2010/main" val="225732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58D16190-81D3-9372-46F6-5912F292D1A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58D72464-C434-4D7B-355E-1A037EAD21E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Computations: basic objects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DE540BD9-7090-AFA4-FE66-ECC4DDEAB8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8</a:t>
            </a:fld>
            <a:endParaRPr lang="de-DE"/>
          </a:p>
        </p:txBody>
      </p:sp>
      <p:pic>
        <p:nvPicPr>
          <p:cNvPr id="4" name="Picture 3" descr="A circle with a circle with a red dot in the center&#10;&#10;AI-generated content may be incorrect.">
            <a:extLst>
              <a:ext uri="{FF2B5EF4-FFF2-40B4-BE49-F238E27FC236}">
                <a16:creationId xmlns:a16="http://schemas.microsoft.com/office/drawing/2014/main" id="{575034B1-3B90-3DAE-89BF-FAB89C374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475" y="1484784"/>
            <a:ext cx="4849738" cy="36429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F58716-95D2-C90B-3B5F-F76D54187FFB}"/>
              </a:ext>
            </a:extLst>
          </p:cNvPr>
          <p:cNvSpPr txBox="1"/>
          <p:nvPr/>
        </p:nvSpPr>
        <p:spPr bwMode="auto">
          <a:xfrm>
            <a:off x="1127448" y="1733654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“Bit 					Qubit”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469E6A-C421-70BB-681E-960B6DEDCA5C}"/>
              </a:ext>
            </a:extLst>
          </p:cNvPr>
          <p:cNvCxnSpPr/>
          <p:nvPr/>
        </p:nvCxnSpPr>
        <p:spPr bwMode="auto">
          <a:xfrm>
            <a:off x="1631504" y="1918320"/>
            <a:ext cx="180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2026560-8EB4-658B-7CF7-0087EC9D9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24" y="2311028"/>
            <a:ext cx="576064" cy="41792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08B1D7-D60B-16FB-BAD3-0D181E34740B}"/>
              </a:ext>
            </a:extLst>
          </p:cNvPr>
          <p:cNvCxnSpPr/>
          <p:nvPr/>
        </p:nvCxnSpPr>
        <p:spPr bwMode="auto">
          <a:xfrm>
            <a:off x="1633019" y="2519993"/>
            <a:ext cx="180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9B78F74-D09B-44CE-8190-55D15C2BA2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1810" y="2311028"/>
            <a:ext cx="1193800" cy="4699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CD0ED7-C4D2-6A54-2A7D-857F32543D8B}"/>
              </a:ext>
            </a:extLst>
          </p:cNvPr>
          <p:cNvCxnSpPr>
            <a:cxnSpLocks/>
          </p:cNvCxnSpPr>
          <p:nvPr/>
        </p:nvCxnSpPr>
        <p:spPr bwMode="auto">
          <a:xfrm flipH="1">
            <a:off x="4825479" y="2145377"/>
            <a:ext cx="754989" cy="234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CD07CB1-2286-4805-8CA5-8CA158C2A7CE}"/>
              </a:ext>
            </a:extLst>
          </p:cNvPr>
          <p:cNvSpPr txBox="1"/>
          <p:nvPr/>
        </p:nvSpPr>
        <p:spPr bwMode="auto">
          <a:xfrm>
            <a:off x="5663952" y="1733654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Span a vector space!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4E5AD11-8BCA-F64E-C0CA-C1ECD57692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408" y="3903902"/>
            <a:ext cx="5076604" cy="39420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A6BD46-E90C-43AE-81E1-59A7C5CFA473}"/>
              </a:ext>
            </a:extLst>
          </p:cNvPr>
          <p:cNvSpPr txBox="1"/>
          <p:nvPr/>
        </p:nvSpPr>
        <p:spPr bwMode="auto">
          <a:xfrm>
            <a:off x="767408" y="3412834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Arbitrary, one-qubit state: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926F07-CEDD-9D58-8322-237CA04B83C8}"/>
              </a:ext>
            </a:extLst>
          </p:cNvPr>
          <p:cNvSpPr txBox="1"/>
          <p:nvPr/>
        </p:nvSpPr>
        <p:spPr bwMode="auto">
          <a:xfrm>
            <a:off x="1487488" y="3356992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000" dirty="0"/>
              <a:t>(pure)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7BDC44-3C1F-CCBB-CD55-DFEFC5714FE7}"/>
              </a:ext>
            </a:extLst>
          </p:cNvPr>
          <p:cNvSpPr txBox="1"/>
          <p:nvPr/>
        </p:nvSpPr>
        <p:spPr bwMode="auto">
          <a:xfrm>
            <a:off x="623392" y="4581128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State is always normalized!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51F65B-01ED-C0E7-D887-55F2630406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408" y="5038778"/>
            <a:ext cx="3928202" cy="49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3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C22E61E-681C-4CA2-CAE8-BA002443A55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05F695D6-E937-9DF9-A269-DB4F9570F3B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Computation: basic operations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7B1136C5-D582-4EDF-10A9-93CB49EEAF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9</a:t>
            </a:fld>
            <a:endParaRPr lang="de-DE"/>
          </a:p>
        </p:txBody>
      </p:sp>
      <p:pic>
        <p:nvPicPr>
          <p:cNvPr id="24" name="Picture 23" descr="A sphere with lines and arrows&#10;&#10;AI-generated content may be incorrect.">
            <a:extLst>
              <a:ext uri="{FF2B5EF4-FFF2-40B4-BE49-F238E27FC236}">
                <a16:creationId xmlns:a16="http://schemas.microsoft.com/office/drawing/2014/main" id="{7CC90458-1FF8-1150-034A-26B05117F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8" y="1628800"/>
            <a:ext cx="3600400" cy="36004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B1B2917-2C9C-6200-56BC-203C3C3E172F}"/>
              </a:ext>
            </a:extLst>
          </p:cNvPr>
          <p:cNvSpPr/>
          <p:nvPr/>
        </p:nvSpPr>
        <p:spPr bwMode="auto">
          <a:xfrm>
            <a:off x="983432" y="1196752"/>
            <a:ext cx="1044196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6FEF29-E1E4-E510-2C54-67CC1CCB7392}"/>
              </a:ext>
            </a:extLst>
          </p:cNvPr>
          <p:cNvSpPr txBox="1"/>
          <p:nvPr/>
        </p:nvSpPr>
        <p:spPr bwMode="auto">
          <a:xfrm>
            <a:off x="983432" y="1246257"/>
            <a:ext cx="1044196" cy="4770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PL" sz="2500" dirty="0"/>
              <a:t>X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6EE3FC6-689A-964A-09AC-48DF989B74D7}"/>
              </a:ext>
            </a:extLst>
          </p:cNvPr>
          <p:cNvCxnSpPr>
            <a:stCxn id="26" idx="1"/>
          </p:cNvCxnSpPr>
          <p:nvPr/>
        </p:nvCxnSpPr>
        <p:spPr bwMode="auto">
          <a:xfrm flipH="1">
            <a:off x="767408" y="1484784"/>
            <a:ext cx="2160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C95BFBF-84E8-3721-6F92-FF7DBA233ADF}"/>
              </a:ext>
            </a:extLst>
          </p:cNvPr>
          <p:cNvCxnSpPr/>
          <p:nvPr/>
        </p:nvCxnSpPr>
        <p:spPr bwMode="auto">
          <a:xfrm flipH="1">
            <a:off x="2027628" y="1484784"/>
            <a:ext cx="2160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1D26F319-8449-9B60-3252-BBE120F1D324}"/>
              </a:ext>
            </a:extLst>
          </p:cNvPr>
          <p:cNvSpPr/>
          <p:nvPr/>
        </p:nvSpPr>
        <p:spPr bwMode="auto">
          <a:xfrm>
            <a:off x="983432" y="2564904"/>
            <a:ext cx="1044196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F81538-0578-8CBD-6CC2-D5FB38F1DECE}"/>
              </a:ext>
            </a:extLst>
          </p:cNvPr>
          <p:cNvSpPr txBox="1"/>
          <p:nvPr/>
        </p:nvSpPr>
        <p:spPr bwMode="auto">
          <a:xfrm>
            <a:off x="983432" y="2614409"/>
            <a:ext cx="1044196" cy="4770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PL" sz="2500" dirty="0"/>
              <a:t>Z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0A94BA2-864E-59A8-9407-4E582E319AA6}"/>
              </a:ext>
            </a:extLst>
          </p:cNvPr>
          <p:cNvCxnSpPr>
            <a:stCxn id="35" idx="1"/>
          </p:cNvCxnSpPr>
          <p:nvPr/>
        </p:nvCxnSpPr>
        <p:spPr bwMode="auto">
          <a:xfrm flipH="1">
            <a:off x="767408" y="2852936"/>
            <a:ext cx="2160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48A746A-01F1-1515-F69E-852BD16FBBCA}"/>
              </a:ext>
            </a:extLst>
          </p:cNvPr>
          <p:cNvCxnSpPr/>
          <p:nvPr/>
        </p:nvCxnSpPr>
        <p:spPr bwMode="auto">
          <a:xfrm flipH="1">
            <a:off x="2027628" y="2852936"/>
            <a:ext cx="2160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DF31A6F9-B4C9-1E5D-C0A8-C46C4203F609}"/>
              </a:ext>
            </a:extLst>
          </p:cNvPr>
          <p:cNvSpPr/>
          <p:nvPr/>
        </p:nvSpPr>
        <p:spPr bwMode="auto">
          <a:xfrm>
            <a:off x="983432" y="3284984"/>
            <a:ext cx="1044196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098F5A-E9D3-2F40-5C14-38E2F95D5F3A}"/>
              </a:ext>
            </a:extLst>
          </p:cNvPr>
          <p:cNvSpPr/>
          <p:nvPr/>
        </p:nvSpPr>
        <p:spPr bwMode="auto">
          <a:xfrm>
            <a:off x="983432" y="4005064"/>
            <a:ext cx="1044196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F216BF1-2E21-C222-16D7-4256D78A8F74}"/>
              </a:ext>
            </a:extLst>
          </p:cNvPr>
          <p:cNvSpPr txBox="1"/>
          <p:nvPr/>
        </p:nvSpPr>
        <p:spPr bwMode="auto">
          <a:xfrm>
            <a:off x="983432" y="4054569"/>
            <a:ext cx="1044196" cy="4770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PL" sz="2500" dirty="0"/>
              <a:t>H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00CC59-CD56-2EF9-D3A2-3378C46605A0}"/>
              </a:ext>
            </a:extLst>
          </p:cNvPr>
          <p:cNvCxnSpPr>
            <a:stCxn id="43" idx="1"/>
          </p:cNvCxnSpPr>
          <p:nvPr/>
        </p:nvCxnSpPr>
        <p:spPr bwMode="auto">
          <a:xfrm flipH="1">
            <a:off x="767408" y="4293096"/>
            <a:ext cx="2160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46C767E-6E7C-DF0B-3FFD-49C973175DFF}"/>
              </a:ext>
            </a:extLst>
          </p:cNvPr>
          <p:cNvCxnSpPr/>
          <p:nvPr/>
        </p:nvCxnSpPr>
        <p:spPr bwMode="auto">
          <a:xfrm flipH="1">
            <a:off x="2027628" y="4293096"/>
            <a:ext cx="2160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8B415F6F-7235-A4C9-C8E0-280EC0AFC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624" y="1151175"/>
            <a:ext cx="888783" cy="84048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6F746A9-226F-F439-04A8-C9F4D181906F}"/>
              </a:ext>
            </a:extLst>
          </p:cNvPr>
          <p:cNvSpPr txBox="1"/>
          <p:nvPr/>
        </p:nvSpPr>
        <p:spPr bwMode="auto">
          <a:xfrm>
            <a:off x="983432" y="5472226"/>
            <a:ext cx="1044196" cy="4770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PL" sz="2500" dirty="0"/>
              <a:t>R</a:t>
            </a:r>
            <a:r>
              <a:rPr lang="en-PL" sz="2500" baseline="-25000" dirty="0"/>
              <a:t>x</a:t>
            </a:r>
            <a:r>
              <a:rPr lang="en-PL" sz="2500" dirty="0"/>
              <a:t>(  )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4D17963-AA8F-27DF-60D3-4A14AE112B25}"/>
              </a:ext>
            </a:extLst>
          </p:cNvPr>
          <p:cNvCxnSpPr>
            <a:stCxn id="51" idx="1"/>
          </p:cNvCxnSpPr>
          <p:nvPr/>
        </p:nvCxnSpPr>
        <p:spPr bwMode="auto">
          <a:xfrm flipH="1">
            <a:off x="767408" y="5710753"/>
            <a:ext cx="2160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0BD0F99-57C0-5C7B-6660-918173151992}"/>
              </a:ext>
            </a:extLst>
          </p:cNvPr>
          <p:cNvCxnSpPr/>
          <p:nvPr/>
        </p:nvCxnSpPr>
        <p:spPr bwMode="auto">
          <a:xfrm flipH="1">
            <a:off x="2027628" y="5710753"/>
            <a:ext cx="2160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65ADD853-ABA6-6B5E-029F-72FE3B0CB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1623" y="2444511"/>
            <a:ext cx="1159274" cy="84047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60E92FA-B72B-6401-5705-6E238C5718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1623" y="5301208"/>
            <a:ext cx="4104457" cy="84020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130286A-9FCC-DC88-83A0-59DCED1BC3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1623" y="3933056"/>
            <a:ext cx="1755760" cy="81685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97AAB1-82D0-CF39-0B5B-D81E5AE937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1752" y="5611743"/>
            <a:ext cx="151349" cy="2554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217584C-92E5-5018-1AD1-9A45EC60DF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7843" y="980728"/>
            <a:ext cx="2826389" cy="31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8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Jülich">
  <a:themeElements>
    <a:clrScheme name="CD-Farben Forschungszentrum Jülich">
      <a:dk1>
        <a:srgbClr val="000000"/>
      </a:dk1>
      <a:lt1>
        <a:srgbClr val="FFFFFF"/>
      </a:lt1>
      <a:dk2>
        <a:srgbClr val="023D6B"/>
      </a:dk2>
      <a:lt2>
        <a:srgbClr val="EBEBEB"/>
      </a:lt2>
      <a:accent1>
        <a:srgbClr val="ADBDE3"/>
      </a:accent1>
      <a:accent2>
        <a:srgbClr val="EB5F73"/>
      </a:accent2>
      <a:accent3>
        <a:srgbClr val="AF82B9"/>
      </a:accent3>
      <a:accent4>
        <a:srgbClr val="FAB45A"/>
      </a:accent4>
      <a:accent5>
        <a:srgbClr val="FAEB5A"/>
      </a:accent5>
      <a:accent6>
        <a:srgbClr val="B9D25F"/>
      </a:accent6>
      <a:hlink>
        <a:srgbClr val="ADBDE3"/>
      </a:hlink>
      <a:folHlink>
        <a:srgbClr val="023D6B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prstGeom prst="rect">
          <a:avLst/>
        </a:prstGeom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prstGeom prst="rect">
          <a:avLst/>
        </a:prstGeom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prstGeom prst="rect">
          <a:avLst/>
        </a:prstGeom>
        <a:noFill/>
      </a:spPr>
      <a:bodyPr/>
      <a:lstStyle/>
    </a:txDef>
  </a:objectDefaults>
  <a:extraClrSchemeLst/>
</a:theme>
</file>

<file path=ppt/theme/theme2.xml><?xml version="1.0" encoding="utf-8"?>
<a:theme xmlns:a="http://schemas.openxmlformats.org/drawingml/2006/main" name="Office">
  <a:themeElements>
    <a:clrScheme name="Benutzerdefiniert 282">
      <a:dk1>
        <a:sysClr val="windowText" lastClr="000000"/>
      </a:dk1>
      <a:lt1>
        <a:sysClr val="window" lastClr="FFFFFF"/>
      </a:lt1>
      <a:dk2>
        <a:srgbClr val="AF82B9"/>
      </a:dk2>
      <a:lt2>
        <a:srgbClr val="EBEBEB"/>
      </a:lt2>
      <a:accent1>
        <a:srgbClr val="023D6B"/>
      </a:accent1>
      <a:accent2>
        <a:srgbClr val="ADBDE3"/>
      </a:accent2>
      <a:accent3>
        <a:srgbClr val="B9D25F"/>
      </a:accent3>
      <a:accent4>
        <a:srgbClr val="FAEB5A"/>
      </a:accent4>
      <a:accent5>
        <a:srgbClr val="FAB45A"/>
      </a:accent5>
      <a:accent6>
        <a:srgbClr val="EB5F73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Juelich_PowerPoint_16x9</Template>
  <TotalTime>13808</TotalTime>
  <Words>2898</Words>
  <Application>Microsoft Macintosh PowerPoint</Application>
  <PresentationFormat>Widescreen</PresentationFormat>
  <Paragraphs>606</Paragraphs>
  <Slides>50</Slides>
  <Notes>50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Cambria Math</vt:lpstr>
      <vt:lpstr>Jülich</vt:lpstr>
      <vt:lpstr>Quantum Computing in Remote Sensing</vt:lpstr>
      <vt:lpstr>QUEST TC</vt:lpstr>
      <vt:lpstr>Quantum workshop schedule</vt:lpstr>
      <vt:lpstr>Textbooks, manuals, materials</vt:lpstr>
      <vt:lpstr> What Is Quantum Computing?</vt:lpstr>
      <vt:lpstr>Computation as a physical process</vt:lpstr>
      <vt:lpstr>Quantum computation split: computing &amp; measurement</vt:lpstr>
      <vt:lpstr>Quantum Computations: basic objects</vt:lpstr>
      <vt:lpstr>Quantum Computation: basic operations</vt:lpstr>
      <vt:lpstr>Quantum Computation: basic operations</vt:lpstr>
      <vt:lpstr>Quantum Computation: basic objects</vt:lpstr>
      <vt:lpstr>Quantum Computation: basic objects</vt:lpstr>
      <vt:lpstr>Creating entangled states – two-qubit gates</vt:lpstr>
      <vt:lpstr>Density matrices</vt:lpstr>
      <vt:lpstr>Trace operation</vt:lpstr>
      <vt:lpstr>Measurement</vt:lpstr>
      <vt:lpstr>Applications of quantum computing</vt:lpstr>
      <vt:lpstr>Driving questions</vt:lpstr>
      <vt:lpstr>What is machine learning?</vt:lpstr>
      <vt:lpstr>What about a quantum model?</vt:lpstr>
      <vt:lpstr>What about quantum data?</vt:lpstr>
      <vt:lpstr>What about both?</vt:lpstr>
      <vt:lpstr>What about both?</vt:lpstr>
      <vt:lpstr>What is quantum machine learning (with classical data)?</vt:lpstr>
      <vt:lpstr>Encoding classical data into a quantum circuit</vt:lpstr>
      <vt:lpstr>Angle encoding</vt:lpstr>
      <vt:lpstr>Amplitude encoding</vt:lpstr>
      <vt:lpstr>Basis encoding</vt:lpstr>
      <vt:lpstr>ZZ-feature map</vt:lpstr>
      <vt:lpstr>How to encode data into a quantum circuit?</vt:lpstr>
      <vt:lpstr>Quick recap: binary classification</vt:lpstr>
      <vt:lpstr>Linear classifiers</vt:lpstr>
      <vt:lpstr>Feature maps for higher dimensional spaces</vt:lpstr>
      <vt:lpstr>The kernel trick</vt:lpstr>
      <vt:lpstr>Quantum kernels</vt:lpstr>
      <vt:lpstr>Quantum kernels</vt:lpstr>
      <vt:lpstr>QML is basically a fancy kernel machine</vt:lpstr>
      <vt:lpstr>Example: quantum kernels for cloud detection</vt:lpstr>
      <vt:lpstr>Variational quantum algorithms</vt:lpstr>
      <vt:lpstr>Variational quantum algorithms</vt:lpstr>
      <vt:lpstr>Variational quantum classifier</vt:lpstr>
      <vt:lpstr>VQC is the quantum cousin of MLP</vt:lpstr>
      <vt:lpstr>Quantum neural networks</vt:lpstr>
      <vt:lpstr>Example: quantum neural networks for image classification</vt:lpstr>
      <vt:lpstr>Some QML approaches in Earth observation</vt:lpstr>
      <vt:lpstr>Some QML approaches in Earth observation</vt:lpstr>
      <vt:lpstr>Why bothering with QML?</vt:lpstr>
      <vt:lpstr>Some limitations of QML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headline der präsentation</dc:title>
  <dc:creator/>
  <cp:lastModifiedBy>Artur Miroszewski</cp:lastModifiedBy>
  <cp:revision>163</cp:revision>
  <dcterms:created xsi:type="dcterms:W3CDTF">2019-11-11T12:51:38Z</dcterms:created>
  <dcterms:modified xsi:type="dcterms:W3CDTF">2025-12-09T08:26:36Z</dcterms:modified>
</cp:coreProperties>
</file>